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1" r:id="rId3"/>
    <p:sldId id="279" r:id="rId4"/>
    <p:sldId id="259" r:id="rId5"/>
    <p:sldId id="275" r:id="rId6"/>
    <p:sldId id="260" r:id="rId7"/>
    <p:sldId id="276" r:id="rId8"/>
    <p:sldId id="264" r:id="rId9"/>
    <p:sldId id="263" r:id="rId10"/>
    <p:sldId id="265" r:id="rId11"/>
    <p:sldId id="268" r:id="rId12"/>
    <p:sldId id="266" r:id="rId13"/>
    <p:sldId id="277" r:id="rId14"/>
    <p:sldId id="267" r:id="rId15"/>
    <p:sldId id="269" r:id="rId16"/>
    <p:sldId id="270" r:id="rId17"/>
    <p:sldId id="273" r:id="rId18"/>
    <p:sldId id="278" r:id="rId19"/>
    <p:sldId id="257" r:id="rId20"/>
    <p:sldId id="282" r:id="rId21"/>
    <p:sldId id="261" r:id="rId22"/>
    <p:sldId id="262" r:id="rId23"/>
    <p:sldId id="283" r:id="rId24"/>
    <p:sldId id="274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7EB06-D832-4F7B-BCF4-531688124CF3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37DC443-D27A-4FE8-A9D9-B1E9A4CCCA6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7EB06-D832-4F7B-BCF4-531688124CF3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DC443-D27A-4FE8-A9D9-B1E9A4CCCA6B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C37DC443-D27A-4FE8-A9D9-B1E9A4CCCA6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7EB06-D832-4F7B-BCF4-531688124CF3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7EB06-D832-4F7B-BCF4-531688124CF3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C37DC443-D27A-4FE8-A9D9-B1E9A4CCCA6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7EB06-D832-4F7B-BCF4-531688124CF3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37DC443-D27A-4FE8-A9D9-B1E9A4CCCA6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EA67EB06-D832-4F7B-BCF4-531688124CF3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DC443-D27A-4FE8-A9D9-B1E9A4CCCA6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7EB06-D832-4F7B-BCF4-531688124CF3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C37DC443-D27A-4FE8-A9D9-B1E9A4CCCA6B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7EB06-D832-4F7B-BCF4-531688124CF3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C37DC443-D27A-4FE8-A9D9-B1E9A4CCCA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7EB06-D832-4F7B-BCF4-531688124CF3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37DC443-D27A-4FE8-A9D9-B1E9A4CCCA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37DC443-D27A-4FE8-A9D9-B1E9A4CCCA6B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7EB06-D832-4F7B-BCF4-531688124CF3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C37DC443-D27A-4FE8-A9D9-B1E9A4CCCA6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EA67EB06-D832-4F7B-BCF4-531688124CF3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EA67EB06-D832-4F7B-BCF4-531688124CF3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37DC443-D27A-4FE8-A9D9-B1E9A4CCCA6B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2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image" Target="../media/image2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image" Target="../media/image2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image" Target="../media/image2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r-Cyrl-RS" b="1" i="1" dirty="0">
                <a:solidFill>
                  <a:srgbClr val="002060"/>
                </a:solidFill>
              </a:rPr>
              <a:t>Модерна: импресионизам</a:t>
            </a:r>
            <a:r>
              <a:rPr lang="sr-Latn-RS" b="1" i="1" dirty="0">
                <a:solidFill>
                  <a:srgbClr val="002060"/>
                </a:solidFill>
              </a:rPr>
              <a:t> </a:t>
            </a:r>
            <a:r>
              <a:rPr lang="sr-Cyrl-RS" b="1" i="1" dirty="0">
                <a:solidFill>
                  <a:srgbClr val="002060"/>
                </a:solidFill>
              </a:rPr>
              <a:t>и парнасо-симболизам</a:t>
            </a:r>
            <a:endParaRPr lang="en-US" b="1" i="1" dirty="0">
              <a:solidFill>
                <a:srgbClr val="00206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93EA4F4-134F-428E-BD10-0EBDDA8925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702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626"/>
    </mc:Choice>
    <mc:Fallback>
      <p:transition spd="slow" advTm="52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57200"/>
            <a:ext cx="6477000" cy="570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BE3809A-19AA-4C3D-9CCF-A35C7FA3C9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250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117"/>
    </mc:Choice>
    <mc:Fallback>
      <p:transition spd="slow" advTm="126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i="1" dirty="0">
                <a:solidFill>
                  <a:srgbClr val="002060"/>
                </a:solidFill>
              </a:rPr>
              <a:t>Vladimir  Vidrić  </a:t>
            </a:r>
            <a:r>
              <a:rPr lang="sr-Latn-RS" dirty="0"/>
              <a:t>(</a:t>
            </a:r>
            <a:r>
              <a:rPr lang="sr-Latn-RS" b="1" dirty="0"/>
              <a:t>1875–1909</a:t>
            </a:r>
            <a:r>
              <a:rPr lang="sr-Latn-RS" dirty="0"/>
              <a:t>)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1752600"/>
            <a:ext cx="2971800" cy="40386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850" y="1807368"/>
            <a:ext cx="2832100" cy="3983831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EFF3BC8-981C-46C1-8AEC-3A70709396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919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374"/>
    </mc:Choice>
    <mc:Fallback>
      <p:transition spd="slow" advTm="65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066801"/>
            <a:ext cx="64770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642C2C3-E56B-4006-9501-1E71557A15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57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406"/>
    </mc:Choice>
    <mc:Fallback>
      <p:transition spd="slow" advTm="59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i="1" dirty="0">
                <a:solidFill>
                  <a:srgbClr val="002060"/>
                </a:solidFill>
              </a:rPr>
              <a:t>Pierre Auguste Renoir </a:t>
            </a:r>
            <a:r>
              <a:rPr lang="sr-Latn-RS" dirty="0"/>
              <a:t>(1841–1919)</a:t>
            </a:r>
            <a:endParaRPr lang="en-US" b="1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514600"/>
            <a:ext cx="3733800" cy="24384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492375"/>
            <a:ext cx="4038600" cy="2439987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55D45DF-12AE-4D86-9CAC-AAE5C4197E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30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96"/>
    </mc:Choice>
    <mc:Fallback>
      <p:transition spd="slow" advTm="19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57201"/>
            <a:ext cx="6400800" cy="563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FB145E6-359D-4AD9-802A-76D019996A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750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737"/>
    </mc:Choice>
    <mc:Fallback>
      <p:transition spd="slow" advTm="191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81000"/>
            <a:ext cx="6324600" cy="597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56B0F92-0553-44EE-9F36-E442E98E9E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368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153"/>
    </mc:Choice>
    <mc:Fallback>
      <p:transition spd="slow" advTm="103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85800"/>
            <a:ext cx="67056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7D1C85C-69F7-46C8-A5DE-A05113296D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190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5027"/>
    </mc:Choice>
    <mc:Fallback>
      <p:transition spd="slow" advTm="305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2800" b="1" dirty="0">
                <a:solidFill>
                  <a:srgbClr val="002060"/>
                </a:solidFill>
              </a:rPr>
              <a:t>Miroslav Kraljević</a:t>
            </a:r>
            <a:r>
              <a:rPr lang="sr-Latn-RS" sz="2800" b="1" dirty="0"/>
              <a:t>, </a:t>
            </a:r>
            <a:r>
              <a:rPr lang="sr-Latn-RS" sz="2800" b="1" i="1" dirty="0">
                <a:solidFill>
                  <a:srgbClr val="002060"/>
                </a:solidFill>
              </a:rPr>
              <a:t>Luksemburški park </a:t>
            </a:r>
            <a:r>
              <a:rPr lang="sr-Latn-RS" sz="2800" dirty="0"/>
              <a:t>(1912)</a:t>
            </a:r>
            <a:endParaRPr lang="en-US" sz="28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676400"/>
            <a:ext cx="5562600" cy="4343399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16FACF1-5607-4884-896B-14BDA3D2B4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230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390"/>
    </mc:Choice>
    <mc:Fallback>
      <p:transition spd="slow" advTm="24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47800"/>
            <a:ext cx="6553200" cy="3733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71A17D0-2E1B-4B63-93A2-7721787A14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035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485"/>
    </mc:Choice>
    <mc:Fallback>
      <p:transition spd="slow" advTm="38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762000"/>
          </a:xfrm>
        </p:spPr>
        <p:txBody>
          <a:bodyPr/>
          <a:lstStyle/>
          <a:p>
            <a:pPr algn="ctr"/>
            <a:r>
              <a:rPr lang="sr-Cyrl-RS" dirty="0"/>
              <a:t>А. Г. Матош </a:t>
            </a:r>
            <a:r>
              <a:rPr lang="sr-Cyrl-RS" b="0" dirty="0"/>
              <a:t>(1873–1914)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828800"/>
            <a:ext cx="2362200" cy="4297363"/>
          </a:xfrm>
        </p:spPr>
        <p:txBody>
          <a:bodyPr>
            <a:normAutofit fontScale="70000" lnSpcReduction="20000"/>
          </a:bodyPr>
          <a:lstStyle/>
          <a:p>
            <a:r>
              <a:rPr lang="sr-Cyrl-RS" sz="1800" i="1" dirty="0"/>
              <a:t>Иверје </a:t>
            </a:r>
            <a:r>
              <a:rPr lang="sr-Cyrl-RS" sz="1800" dirty="0"/>
              <a:t>(1899)</a:t>
            </a:r>
          </a:p>
          <a:p>
            <a:r>
              <a:rPr lang="sr-Cyrl-RS" sz="1800" i="1" dirty="0"/>
              <a:t>Ново иверје </a:t>
            </a:r>
            <a:r>
              <a:rPr lang="sr-Cyrl-RS" sz="1800" dirty="0"/>
              <a:t>(1900)</a:t>
            </a:r>
          </a:p>
          <a:p>
            <a:r>
              <a:rPr lang="sr-Cyrl-RS" sz="1800" i="1" dirty="0"/>
              <a:t>Видици и путови </a:t>
            </a:r>
            <a:r>
              <a:rPr lang="sr-Cyrl-RS" sz="1800" dirty="0"/>
              <a:t>(1907)</a:t>
            </a:r>
          </a:p>
          <a:p>
            <a:r>
              <a:rPr lang="sr-Cyrl-RS" sz="1800" i="1" dirty="0"/>
              <a:t>Уморне приче </a:t>
            </a:r>
            <a:r>
              <a:rPr lang="sr-Cyrl-RS" sz="1800" dirty="0"/>
              <a:t>(1909)</a:t>
            </a:r>
          </a:p>
          <a:p>
            <a:r>
              <a:rPr lang="sr-Cyrl-RS" sz="1800" i="1" dirty="0"/>
              <a:t>Наши људи и крајеви </a:t>
            </a:r>
            <a:r>
              <a:rPr lang="sr-Cyrl-RS" sz="1800" dirty="0"/>
              <a:t>(1910)</a:t>
            </a:r>
          </a:p>
          <a:p>
            <a:r>
              <a:rPr lang="sr-Cyrl-RS" sz="1800" i="1" dirty="0"/>
              <a:t>Моралиста и друге сатире  </a:t>
            </a:r>
            <a:r>
              <a:rPr lang="sr-Cyrl-RS" sz="1800" dirty="0"/>
              <a:t>(1911)</a:t>
            </a:r>
            <a:endParaRPr lang="sr-Cyrl-RS" sz="1800" i="1" dirty="0"/>
          </a:p>
          <a:p>
            <a:r>
              <a:rPr lang="sr-Cyrl-RS" sz="1800" i="1" dirty="0"/>
              <a:t>Пјесме </a:t>
            </a:r>
            <a:r>
              <a:rPr lang="sr-Cyrl-RS" sz="1800" dirty="0"/>
              <a:t>(1923, постх.)</a:t>
            </a:r>
          </a:p>
          <a:p>
            <a:endParaRPr lang="sr-Cyrl-RS" sz="1800" dirty="0"/>
          </a:p>
          <a:p>
            <a:r>
              <a:rPr lang="sr-Cyrl-RS" sz="1800" dirty="0"/>
              <a:t>(1894–1898.  и </a:t>
            </a:r>
          </a:p>
          <a:p>
            <a:r>
              <a:rPr lang="sr-Cyrl-RS" sz="1800" dirty="0"/>
              <a:t>1904–1908.у Београду ,</a:t>
            </a:r>
          </a:p>
          <a:p>
            <a:r>
              <a:rPr lang="sr-Cyrl-RS" sz="1800" dirty="0"/>
              <a:t>1899–1904. у Паризу )</a:t>
            </a:r>
          </a:p>
          <a:p>
            <a:pPr marL="285750" indent="-285750">
              <a:buFontTx/>
              <a:buChar char="-"/>
            </a:pPr>
            <a:endParaRPr lang="sr-Cyrl-RS" dirty="0"/>
          </a:p>
          <a:p>
            <a:pPr marL="285750" indent="-285750">
              <a:buFontTx/>
              <a:buChar char="-"/>
            </a:pPr>
            <a:r>
              <a:rPr lang="sr-Cyrl-RS" i="1" dirty="0"/>
              <a:t> 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838200"/>
            <a:ext cx="4191000" cy="5181600"/>
          </a:xfr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3893C32-3149-4D9F-8634-5CB6159452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10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3990"/>
    </mc:Choice>
    <mc:Fallback>
      <p:transition spd="slow" advTm="313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8" y="228600"/>
            <a:ext cx="5940425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A477E20-71A4-4294-A540-ED43E6F445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887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343"/>
    </mc:Choice>
    <mc:Fallback>
      <p:transition spd="slow" advTm="115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38200"/>
            <a:ext cx="67818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F204CF8-1843-49C5-A838-75903E90D2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245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1900"/>
    </mc:Choice>
    <mc:Fallback>
      <p:transition spd="slow" advTm="251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850" y="152400"/>
            <a:ext cx="59563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C366ECC-D031-46B9-BF37-7C88AD7E66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710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927"/>
    </mc:Choice>
    <mc:Fallback>
      <p:transition spd="slow" advTm="83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09600"/>
            <a:ext cx="74676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AFAC1C8-7F4C-4A50-AE91-98AF284022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104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9974"/>
    </mc:Choice>
    <mc:Fallback>
      <p:transition spd="slow" advTm="399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609600"/>
            <a:ext cx="50292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dirty="0"/>
              <a:t>                    </a:t>
            </a:r>
            <a:r>
              <a:rPr lang="en-US" b="1" dirty="0">
                <a:solidFill>
                  <a:srgbClr val="002060"/>
                </a:solidFill>
              </a:rPr>
              <a:t>UTJEHA KOSE</a:t>
            </a:r>
            <a:endParaRPr lang="sr-Cyrl-RS" b="1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  <a:p>
            <a:r>
              <a:rPr lang="en-US" b="1" dirty="0" err="1">
                <a:solidFill>
                  <a:srgbClr val="002060"/>
                </a:solidFill>
              </a:rPr>
              <a:t>Gledo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sam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te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sinoć</a:t>
            </a:r>
            <a:r>
              <a:rPr lang="en-US" b="1" dirty="0">
                <a:solidFill>
                  <a:srgbClr val="002060"/>
                </a:solidFill>
              </a:rPr>
              <a:t>. U </a:t>
            </a:r>
            <a:r>
              <a:rPr lang="en-US" b="1" dirty="0" err="1">
                <a:solidFill>
                  <a:srgbClr val="002060"/>
                </a:solidFill>
              </a:rPr>
              <a:t>snu</a:t>
            </a:r>
            <a:r>
              <a:rPr lang="en-US" b="1" dirty="0">
                <a:solidFill>
                  <a:srgbClr val="002060"/>
                </a:solidFill>
              </a:rPr>
              <a:t>. </a:t>
            </a:r>
            <a:r>
              <a:rPr lang="en-US" b="1" dirty="0" err="1">
                <a:solidFill>
                  <a:srgbClr val="002060"/>
                </a:solidFill>
              </a:rPr>
              <a:t>Tužnu</a:t>
            </a:r>
            <a:r>
              <a:rPr lang="en-US" b="1" dirty="0">
                <a:solidFill>
                  <a:srgbClr val="002060"/>
                </a:solidFill>
              </a:rPr>
              <a:t>. </a:t>
            </a:r>
            <a:r>
              <a:rPr lang="en-US" b="1" dirty="0" err="1">
                <a:solidFill>
                  <a:srgbClr val="002060"/>
                </a:solidFill>
              </a:rPr>
              <a:t>Mrtvu</a:t>
            </a:r>
            <a:r>
              <a:rPr lang="en-US" b="1" dirty="0">
                <a:solidFill>
                  <a:srgbClr val="002060"/>
                </a:solidFill>
              </a:rPr>
              <a:t>.</a:t>
            </a:r>
          </a:p>
          <a:p>
            <a:r>
              <a:rPr lang="en-US" b="1" dirty="0">
                <a:solidFill>
                  <a:srgbClr val="002060"/>
                </a:solidFill>
              </a:rPr>
              <a:t>U </a:t>
            </a:r>
            <a:r>
              <a:rPr lang="en-US" b="1" dirty="0" err="1">
                <a:solidFill>
                  <a:srgbClr val="002060"/>
                </a:solidFill>
              </a:rPr>
              <a:t>dvorani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kobnoj</a:t>
            </a:r>
            <a:r>
              <a:rPr lang="en-US" b="1" dirty="0">
                <a:solidFill>
                  <a:srgbClr val="002060"/>
                </a:solidFill>
              </a:rPr>
              <a:t>, u </a:t>
            </a:r>
            <a:r>
              <a:rPr lang="en-US" b="1" dirty="0" err="1">
                <a:solidFill>
                  <a:srgbClr val="002060"/>
                </a:solidFill>
              </a:rPr>
              <a:t>idili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cvijeća</a:t>
            </a:r>
            <a:r>
              <a:rPr lang="en-US" b="1" dirty="0">
                <a:solidFill>
                  <a:srgbClr val="002060"/>
                </a:solidFill>
              </a:rPr>
              <a:t>,</a:t>
            </a:r>
          </a:p>
          <a:p>
            <a:r>
              <a:rPr lang="en-US" b="1" dirty="0">
                <a:solidFill>
                  <a:srgbClr val="002060"/>
                </a:solidFill>
              </a:rPr>
              <a:t>Na </a:t>
            </a:r>
            <a:r>
              <a:rPr lang="en-US" b="1" dirty="0" err="1">
                <a:solidFill>
                  <a:srgbClr val="002060"/>
                </a:solidFill>
              </a:rPr>
              <a:t>visokom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odru</a:t>
            </a:r>
            <a:r>
              <a:rPr lang="en-US" b="1" dirty="0">
                <a:solidFill>
                  <a:srgbClr val="002060"/>
                </a:solidFill>
              </a:rPr>
              <a:t>, </a:t>
            </a:r>
            <a:r>
              <a:rPr lang="en-US" b="1" dirty="0" err="1">
                <a:solidFill>
                  <a:srgbClr val="002060"/>
                </a:solidFill>
              </a:rPr>
              <a:t>agoniji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svijeća</a:t>
            </a:r>
            <a:r>
              <a:rPr lang="en-US" b="1" dirty="0">
                <a:solidFill>
                  <a:srgbClr val="002060"/>
                </a:solidFill>
              </a:rPr>
              <a:t>,</a:t>
            </a:r>
          </a:p>
          <a:p>
            <a:r>
              <a:rPr lang="en-US" b="1" dirty="0" err="1">
                <a:solidFill>
                  <a:srgbClr val="002060"/>
                </a:solidFill>
              </a:rPr>
              <a:t>Gotov</a:t>
            </a:r>
            <a:r>
              <a:rPr lang="en-US" b="1" dirty="0">
                <a:solidFill>
                  <a:srgbClr val="002060"/>
                </a:solidFill>
              </a:rPr>
              <a:t> da </a:t>
            </a:r>
            <a:r>
              <a:rPr lang="en-US" b="1" dirty="0" err="1">
                <a:solidFill>
                  <a:srgbClr val="002060"/>
                </a:solidFill>
              </a:rPr>
              <a:t>ti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predam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život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kao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žrtvu</a:t>
            </a:r>
            <a:r>
              <a:rPr lang="en-US" b="1" dirty="0">
                <a:solidFill>
                  <a:srgbClr val="002060"/>
                </a:solidFill>
              </a:rPr>
              <a:t>.</a:t>
            </a:r>
            <a:endParaRPr lang="sr-Cyrl-RS" b="1" dirty="0">
              <a:solidFill>
                <a:srgbClr val="002060"/>
              </a:solidFill>
            </a:endParaRPr>
          </a:p>
          <a:p>
            <a:endParaRPr lang="en-US" b="1" dirty="0">
              <a:solidFill>
                <a:srgbClr val="002060"/>
              </a:solidFill>
            </a:endParaRPr>
          </a:p>
          <a:p>
            <a:r>
              <a:rPr lang="en-US" b="1" dirty="0" err="1">
                <a:solidFill>
                  <a:srgbClr val="002060"/>
                </a:solidFill>
              </a:rPr>
              <a:t>Nisam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plako</a:t>
            </a:r>
            <a:r>
              <a:rPr lang="en-US" b="1" dirty="0">
                <a:solidFill>
                  <a:srgbClr val="002060"/>
                </a:solidFill>
              </a:rPr>
              <a:t>. </a:t>
            </a:r>
            <a:r>
              <a:rPr lang="en-US" b="1" dirty="0" err="1">
                <a:solidFill>
                  <a:srgbClr val="002060"/>
                </a:solidFill>
              </a:rPr>
              <a:t>Nisam</a:t>
            </a:r>
            <a:r>
              <a:rPr lang="en-US" b="1" dirty="0">
                <a:solidFill>
                  <a:srgbClr val="002060"/>
                </a:solidFill>
              </a:rPr>
              <a:t>. </a:t>
            </a:r>
            <a:r>
              <a:rPr lang="en-US" b="1" dirty="0" err="1">
                <a:solidFill>
                  <a:srgbClr val="002060"/>
                </a:solidFill>
              </a:rPr>
              <a:t>Zapanjen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sam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stao</a:t>
            </a:r>
            <a:endParaRPr lang="en-US" b="1" dirty="0">
              <a:solidFill>
                <a:srgbClr val="002060"/>
              </a:solidFill>
            </a:endParaRPr>
          </a:p>
          <a:p>
            <a:r>
              <a:rPr lang="en-US" b="1" dirty="0">
                <a:solidFill>
                  <a:srgbClr val="002060"/>
                </a:solidFill>
              </a:rPr>
              <a:t>U </a:t>
            </a:r>
            <a:r>
              <a:rPr lang="en-US" b="1" dirty="0" err="1">
                <a:solidFill>
                  <a:srgbClr val="002060"/>
                </a:solidFill>
              </a:rPr>
              <a:t>dvorani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kobnoj</a:t>
            </a:r>
            <a:r>
              <a:rPr lang="en-US" b="1" dirty="0">
                <a:solidFill>
                  <a:srgbClr val="002060"/>
                </a:solidFill>
              </a:rPr>
              <a:t>, </a:t>
            </a:r>
            <a:r>
              <a:rPr lang="en-US" b="1" dirty="0" err="1">
                <a:solidFill>
                  <a:srgbClr val="002060"/>
                </a:solidFill>
              </a:rPr>
              <a:t>punoj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smrti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krasne</a:t>
            </a:r>
            <a:r>
              <a:rPr lang="en-US" b="1" dirty="0">
                <a:solidFill>
                  <a:srgbClr val="002060"/>
                </a:solidFill>
              </a:rPr>
              <a:t>,</a:t>
            </a:r>
          </a:p>
          <a:p>
            <a:r>
              <a:rPr lang="en-US" b="1" dirty="0" err="1">
                <a:solidFill>
                  <a:srgbClr val="002060"/>
                </a:solidFill>
              </a:rPr>
              <a:t>Sumnjajući</a:t>
            </a:r>
            <a:r>
              <a:rPr lang="en-US" b="1" dirty="0">
                <a:solidFill>
                  <a:srgbClr val="002060"/>
                </a:solidFill>
              </a:rPr>
              <a:t>, da </a:t>
            </a:r>
            <a:r>
              <a:rPr lang="en-US" b="1" dirty="0" err="1">
                <a:solidFill>
                  <a:srgbClr val="002060"/>
                </a:solidFill>
              </a:rPr>
              <a:t>su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tamne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oči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jasne</a:t>
            </a:r>
            <a:r>
              <a:rPr lang="en-US" b="1" dirty="0">
                <a:solidFill>
                  <a:srgbClr val="002060"/>
                </a:solidFill>
              </a:rPr>
              <a:t>,</a:t>
            </a:r>
          </a:p>
          <a:p>
            <a:r>
              <a:rPr lang="en-US" b="1" dirty="0" err="1">
                <a:solidFill>
                  <a:srgbClr val="002060"/>
                </a:solidFill>
              </a:rPr>
              <a:t>Odakle</a:t>
            </a:r>
            <a:r>
              <a:rPr lang="en-US" b="1" dirty="0">
                <a:solidFill>
                  <a:srgbClr val="002060"/>
                </a:solidFill>
              </a:rPr>
              <a:t> mi </a:t>
            </a:r>
            <a:r>
              <a:rPr lang="en-US" b="1" dirty="0" err="1">
                <a:solidFill>
                  <a:srgbClr val="002060"/>
                </a:solidFill>
              </a:rPr>
              <a:t>nekad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bolji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život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sjao</a:t>
            </a:r>
            <a:r>
              <a:rPr lang="en-US" b="1" dirty="0">
                <a:solidFill>
                  <a:srgbClr val="002060"/>
                </a:solidFill>
              </a:rPr>
              <a:t>.</a:t>
            </a:r>
            <a:endParaRPr lang="sr-Cyrl-RS" b="1" dirty="0">
              <a:solidFill>
                <a:srgbClr val="002060"/>
              </a:solidFill>
            </a:endParaRPr>
          </a:p>
          <a:p>
            <a:endParaRPr lang="en-US" b="1" dirty="0">
              <a:solidFill>
                <a:srgbClr val="002060"/>
              </a:solidFill>
            </a:endParaRPr>
          </a:p>
          <a:p>
            <a:r>
              <a:rPr lang="en-US" b="1" dirty="0" err="1">
                <a:solidFill>
                  <a:srgbClr val="002060"/>
                </a:solidFill>
              </a:rPr>
              <a:t>Sve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baš</a:t>
            </a:r>
            <a:r>
              <a:rPr lang="en-US" b="1" dirty="0">
                <a:solidFill>
                  <a:srgbClr val="002060"/>
                </a:solidFill>
              </a:rPr>
              <a:t>, </a:t>
            </a:r>
            <a:r>
              <a:rPr lang="en-US" b="1" dirty="0" err="1">
                <a:solidFill>
                  <a:srgbClr val="002060"/>
                </a:solidFill>
              </a:rPr>
              <a:t>sve</a:t>
            </a:r>
            <a:r>
              <a:rPr lang="en-US" b="1" dirty="0">
                <a:solidFill>
                  <a:srgbClr val="002060"/>
                </a:solidFill>
              </a:rPr>
              <a:t> je </a:t>
            </a:r>
            <a:r>
              <a:rPr lang="en-US" b="1" dirty="0" err="1">
                <a:solidFill>
                  <a:srgbClr val="002060"/>
                </a:solidFill>
              </a:rPr>
              <a:t>mrtvo</a:t>
            </a:r>
            <a:r>
              <a:rPr lang="en-US" b="1" dirty="0">
                <a:solidFill>
                  <a:srgbClr val="002060"/>
                </a:solidFill>
              </a:rPr>
              <a:t>: </a:t>
            </a:r>
            <a:r>
              <a:rPr lang="en-US" b="1" dirty="0" err="1">
                <a:solidFill>
                  <a:srgbClr val="002060"/>
                </a:solidFill>
              </a:rPr>
              <a:t>oči</a:t>
            </a:r>
            <a:r>
              <a:rPr lang="en-US" b="1" dirty="0">
                <a:solidFill>
                  <a:srgbClr val="002060"/>
                </a:solidFill>
              </a:rPr>
              <a:t>, dah i </a:t>
            </a:r>
            <a:r>
              <a:rPr lang="en-US" b="1" dirty="0" err="1">
                <a:solidFill>
                  <a:srgbClr val="002060"/>
                </a:solidFill>
              </a:rPr>
              <a:t>ruke</a:t>
            </a:r>
            <a:r>
              <a:rPr lang="en-US" b="1" dirty="0">
                <a:solidFill>
                  <a:srgbClr val="002060"/>
                </a:solidFill>
              </a:rPr>
              <a:t>,</a:t>
            </a:r>
          </a:p>
          <a:p>
            <a:r>
              <a:rPr lang="en-US" b="1" dirty="0" err="1">
                <a:solidFill>
                  <a:srgbClr val="002060"/>
                </a:solidFill>
              </a:rPr>
              <a:t>Sve</a:t>
            </a:r>
            <a:r>
              <a:rPr lang="en-US" b="1" dirty="0">
                <a:solidFill>
                  <a:srgbClr val="002060"/>
                </a:solidFill>
              </a:rPr>
              <a:t>, </a:t>
            </a:r>
            <a:r>
              <a:rPr lang="en-US" b="1" dirty="0" err="1">
                <a:solidFill>
                  <a:srgbClr val="002060"/>
                </a:solidFill>
              </a:rPr>
              <a:t>što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očajanjem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htjedoh</a:t>
            </a:r>
            <a:r>
              <a:rPr lang="en-US" b="1" dirty="0">
                <a:solidFill>
                  <a:srgbClr val="002060"/>
                </a:solidFill>
              </a:rPr>
              <a:t> da </a:t>
            </a:r>
            <a:r>
              <a:rPr lang="en-US" b="1" dirty="0" err="1">
                <a:solidFill>
                  <a:srgbClr val="002060"/>
                </a:solidFill>
              </a:rPr>
              <a:t>oživim</a:t>
            </a:r>
            <a:endParaRPr lang="en-US" b="1" dirty="0">
              <a:solidFill>
                <a:srgbClr val="002060"/>
              </a:solidFill>
            </a:endParaRPr>
          </a:p>
          <a:p>
            <a:r>
              <a:rPr lang="en-US" b="1" dirty="0">
                <a:solidFill>
                  <a:srgbClr val="002060"/>
                </a:solidFill>
              </a:rPr>
              <a:t>U </a:t>
            </a:r>
            <a:r>
              <a:rPr lang="en-US" b="1" dirty="0" err="1">
                <a:solidFill>
                  <a:srgbClr val="002060"/>
                </a:solidFill>
              </a:rPr>
              <a:t>slijepoj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stravi</a:t>
            </a:r>
            <a:r>
              <a:rPr lang="en-US" b="1" dirty="0">
                <a:solidFill>
                  <a:srgbClr val="002060"/>
                </a:solidFill>
              </a:rPr>
              <a:t> i u </a:t>
            </a:r>
            <a:r>
              <a:rPr lang="en-US" b="1" dirty="0" err="1">
                <a:solidFill>
                  <a:srgbClr val="002060"/>
                </a:solidFill>
              </a:rPr>
              <a:t>strasti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muke</a:t>
            </a:r>
            <a:r>
              <a:rPr lang="en-US" b="1" dirty="0">
                <a:solidFill>
                  <a:srgbClr val="002060"/>
                </a:solidFill>
              </a:rPr>
              <a:t>,</a:t>
            </a:r>
            <a:endParaRPr lang="sr-Cyrl-RS" b="1" dirty="0">
              <a:solidFill>
                <a:srgbClr val="002060"/>
              </a:solidFill>
            </a:endParaRPr>
          </a:p>
          <a:p>
            <a:endParaRPr lang="en-US" b="1" dirty="0">
              <a:solidFill>
                <a:srgbClr val="002060"/>
              </a:solidFill>
            </a:endParaRPr>
          </a:p>
          <a:p>
            <a:r>
              <a:rPr lang="en-US" b="1" dirty="0">
                <a:solidFill>
                  <a:srgbClr val="002060"/>
                </a:solidFill>
              </a:rPr>
              <a:t>U </a:t>
            </a:r>
            <a:r>
              <a:rPr lang="en-US" b="1" dirty="0" err="1">
                <a:solidFill>
                  <a:srgbClr val="002060"/>
                </a:solidFill>
              </a:rPr>
              <a:t>dvorani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kobnoj</a:t>
            </a:r>
            <a:r>
              <a:rPr lang="en-US" b="1" dirty="0">
                <a:solidFill>
                  <a:srgbClr val="002060"/>
                </a:solidFill>
              </a:rPr>
              <a:t>, </a:t>
            </a:r>
            <a:r>
              <a:rPr lang="en-US" b="1" dirty="0" err="1">
                <a:solidFill>
                  <a:srgbClr val="002060"/>
                </a:solidFill>
              </a:rPr>
              <a:t>mislima</a:t>
            </a:r>
            <a:r>
              <a:rPr lang="en-US" b="1" dirty="0">
                <a:solidFill>
                  <a:srgbClr val="002060"/>
                </a:solidFill>
              </a:rPr>
              <a:t> u </a:t>
            </a:r>
            <a:r>
              <a:rPr lang="en-US" b="1" dirty="0" err="1">
                <a:solidFill>
                  <a:srgbClr val="002060"/>
                </a:solidFill>
              </a:rPr>
              <a:t>sivim</a:t>
            </a:r>
            <a:r>
              <a:rPr lang="en-US" b="1" dirty="0">
                <a:solidFill>
                  <a:srgbClr val="002060"/>
                </a:solidFill>
              </a:rPr>
              <a:t>.</a:t>
            </a:r>
          </a:p>
          <a:p>
            <a:r>
              <a:rPr lang="en-US" b="1" dirty="0" err="1">
                <a:solidFill>
                  <a:srgbClr val="002060"/>
                </a:solidFill>
              </a:rPr>
              <a:t>Samo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kosa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tvoja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još</a:t>
            </a:r>
            <a:r>
              <a:rPr lang="en-US" b="1" dirty="0">
                <a:solidFill>
                  <a:srgbClr val="002060"/>
                </a:solidFill>
              </a:rPr>
              <a:t> je </a:t>
            </a:r>
            <a:r>
              <a:rPr lang="en-US" b="1" dirty="0" err="1">
                <a:solidFill>
                  <a:srgbClr val="002060"/>
                </a:solidFill>
              </a:rPr>
              <a:t>bila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živa</a:t>
            </a:r>
            <a:r>
              <a:rPr lang="en-US" b="1" dirty="0">
                <a:solidFill>
                  <a:srgbClr val="002060"/>
                </a:solidFill>
              </a:rPr>
              <a:t>,</a:t>
            </a:r>
          </a:p>
          <a:p>
            <a:r>
              <a:rPr lang="en-US" b="1" dirty="0">
                <a:solidFill>
                  <a:srgbClr val="002060"/>
                </a:solidFill>
              </a:rPr>
              <a:t>Pa mi </a:t>
            </a:r>
            <a:r>
              <a:rPr lang="en-US" b="1" dirty="0" err="1">
                <a:solidFill>
                  <a:srgbClr val="002060"/>
                </a:solidFill>
              </a:rPr>
              <a:t>reče</a:t>
            </a:r>
            <a:r>
              <a:rPr lang="sr-Cyrl-RS" b="1" dirty="0">
                <a:solidFill>
                  <a:srgbClr val="002060"/>
                </a:solidFill>
              </a:rPr>
              <a:t>: - 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Miruj</a:t>
            </a:r>
            <a:r>
              <a:rPr lang="en-US" b="1" dirty="0">
                <a:solidFill>
                  <a:srgbClr val="002060"/>
                </a:solidFill>
              </a:rPr>
              <a:t>! U </a:t>
            </a:r>
            <a:r>
              <a:rPr lang="en-US" b="1" dirty="0" err="1">
                <a:solidFill>
                  <a:srgbClr val="002060"/>
                </a:solidFill>
              </a:rPr>
              <a:t>smrti</a:t>
            </a:r>
            <a:r>
              <a:rPr lang="en-US" b="1" dirty="0">
                <a:solidFill>
                  <a:srgbClr val="002060"/>
                </a:solidFill>
              </a:rPr>
              <a:t> se </a:t>
            </a:r>
            <a:r>
              <a:rPr lang="en-US" b="1" dirty="0" err="1">
                <a:solidFill>
                  <a:srgbClr val="002060"/>
                </a:solidFill>
              </a:rPr>
              <a:t>sniva</a:t>
            </a:r>
            <a:r>
              <a:rPr lang="en-US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6344AE0-64E9-4E4D-B80B-24678A8ACC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92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4060"/>
    </mc:Choice>
    <mc:Fallback>
      <p:transition spd="slow" advTm="314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257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159BE8D-1AC9-4F4C-9CD5-CEA58B5C2D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34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461"/>
    </mc:Choice>
    <mc:Fallback>
      <p:transition spd="slow" advTm="99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228600"/>
            <a:ext cx="57912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BCF55EC-D664-47DC-8953-12E827D187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419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290"/>
    </mc:Choice>
    <mc:Fallback>
      <p:transition spd="slow" advTm="89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i="1" dirty="0">
                <a:solidFill>
                  <a:srgbClr val="002060"/>
                </a:solidFill>
              </a:rPr>
              <a:t>Mladost </a:t>
            </a:r>
            <a:r>
              <a:rPr lang="sr-Latn-RS" dirty="0">
                <a:solidFill>
                  <a:srgbClr val="002060"/>
                </a:solidFill>
              </a:rPr>
              <a:t>(1898)</a:t>
            </a:r>
            <a:endParaRPr lang="en-US" b="1" i="1" dirty="0">
              <a:solidFill>
                <a:srgbClr val="00206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676400"/>
            <a:ext cx="3429000" cy="4343399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05A3250-7E18-40DC-96D1-5309D9C992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064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44"/>
    </mc:Choice>
    <mc:Fallback>
      <p:transition spd="slow" advTm="10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04801"/>
            <a:ext cx="6324600" cy="598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7CC56AA-9E9B-44BD-8626-C3083A3CB3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050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365"/>
    </mc:Choice>
    <mc:Fallback>
      <p:transition spd="slow" advTm="191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8600"/>
            <a:ext cx="6324600" cy="616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E9D7DED-DE42-4F72-9194-E2E115ED51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846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582"/>
    </mc:Choice>
    <mc:Fallback>
      <p:transition spd="slow" advTm="201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i="1" dirty="0">
                <a:solidFill>
                  <a:srgbClr val="002060"/>
                </a:solidFill>
              </a:rPr>
              <a:t>Claude  Monet </a:t>
            </a:r>
            <a:r>
              <a:rPr lang="sr-Latn-RS" dirty="0"/>
              <a:t>(1840–1926)</a:t>
            </a:r>
            <a:endParaRPr lang="en-US" b="1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2209800"/>
            <a:ext cx="3276600" cy="365760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209800"/>
            <a:ext cx="3429000" cy="3657600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4F022A2-DFFC-4FB0-BC44-4A169B195E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54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096"/>
    </mc:Choice>
    <mc:Fallback>
      <p:transition spd="slow" advTm="155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62000"/>
            <a:ext cx="67818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3FC57BA-AE61-48F1-B435-6AB21C3BD2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270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97"/>
    </mc:Choice>
    <mc:Fallback>
      <p:transition spd="slow" advTm="12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b="1" i="1" dirty="0">
                <a:solidFill>
                  <a:srgbClr val="002060"/>
                </a:solidFill>
              </a:rPr>
              <a:t>Josip  Aleksandrov  Murn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dirty="0"/>
              <a:t>(</a:t>
            </a:r>
            <a:r>
              <a:rPr lang="en-US" b="1" dirty="0"/>
              <a:t>1879–1901</a:t>
            </a:r>
            <a:r>
              <a:rPr lang="en-US" dirty="0"/>
              <a:t>)</a:t>
            </a:r>
            <a:endParaRPr lang="en-US" b="1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828800"/>
            <a:ext cx="3048000" cy="4191000"/>
          </a:xfrm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147" y="1828800"/>
            <a:ext cx="2993506" cy="4224338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0B1EA78-A873-474B-A4A2-57DC891545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758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302"/>
    </mc:Choice>
    <mc:Fallback>
      <p:transition spd="slow" advTm="36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443</TotalTime>
  <Words>227</Words>
  <Application>Microsoft Office PowerPoint</Application>
  <PresentationFormat>On-screen Show (4:3)</PresentationFormat>
  <Paragraphs>40</Paragraphs>
  <Slides>24</Slides>
  <Notes>0</Notes>
  <HiddenSlides>0</HiddenSlides>
  <MMClips>24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Georgia</vt:lpstr>
      <vt:lpstr>Wingdings</vt:lpstr>
      <vt:lpstr>Wingdings 2</vt:lpstr>
      <vt:lpstr>Civic</vt:lpstr>
      <vt:lpstr>Модерна: импресионизам и парнасо-симболизам</vt:lpstr>
      <vt:lpstr>PowerPoint Presentation</vt:lpstr>
      <vt:lpstr>PowerPoint Presentation</vt:lpstr>
      <vt:lpstr>Mladost (1898)</vt:lpstr>
      <vt:lpstr>PowerPoint Presentation</vt:lpstr>
      <vt:lpstr>PowerPoint Presentation</vt:lpstr>
      <vt:lpstr>Claude  Monet (1840–1926)</vt:lpstr>
      <vt:lpstr>PowerPoint Presentation</vt:lpstr>
      <vt:lpstr>Josip  Aleksandrov  Murn (1879–1901)</vt:lpstr>
      <vt:lpstr>PowerPoint Presentation</vt:lpstr>
      <vt:lpstr>Vladimir  Vidrić  (1875–1909)</vt:lpstr>
      <vt:lpstr>PowerPoint Presentation</vt:lpstr>
      <vt:lpstr>Pierre Auguste Renoir (1841–1919)</vt:lpstr>
      <vt:lpstr>PowerPoint Presentation</vt:lpstr>
      <vt:lpstr>PowerPoint Presentation</vt:lpstr>
      <vt:lpstr>PowerPoint Presentation</vt:lpstr>
      <vt:lpstr>Miroslav Kraljević, Luksemburški park (1912)</vt:lpstr>
      <vt:lpstr>PowerPoint Presentation</vt:lpstr>
      <vt:lpstr>А. Г. Матош (1873–1914)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Модерна (I): импресионизам</dc:title>
  <dc:creator>Windows HD</dc:creator>
  <cp:lastModifiedBy>PC</cp:lastModifiedBy>
  <cp:revision>30</cp:revision>
  <dcterms:created xsi:type="dcterms:W3CDTF">2015-11-11T14:43:20Z</dcterms:created>
  <dcterms:modified xsi:type="dcterms:W3CDTF">2025-06-19T14:04:25Z</dcterms:modified>
</cp:coreProperties>
</file>