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8" r:id="rId3"/>
    <p:sldId id="259" r:id="rId4"/>
    <p:sldId id="266" r:id="rId5"/>
    <p:sldId id="260" r:id="rId6"/>
    <p:sldId id="263" r:id="rId7"/>
    <p:sldId id="264" r:id="rId8"/>
    <p:sldId id="265" r:id="rId9"/>
    <p:sldId id="267" r:id="rId10"/>
    <p:sldId id="268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0" r:id="rId19"/>
    <p:sldId id="270" r:id="rId20"/>
    <p:sldId id="271" r:id="rId21"/>
    <p:sldId id="281" r:id="rId22"/>
    <p:sldId id="282" r:id="rId23"/>
    <p:sldId id="283" r:id="rId24"/>
    <p:sldId id="284" r:id="rId25"/>
    <p:sldId id="285" r:id="rId26"/>
    <p:sldId id="286" r:id="rId27"/>
    <p:sldId id="257" r:id="rId28"/>
    <p:sldId id="27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CAC0C7-731C-41D4-9855-25C00FC745B8}">
          <p14:sldIdLst>
            <p14:sldId id="256"/>
            <p14:sldId id="258"/>
            <p14:sldId id="259"/>
            <p14:sldId id="266"/>
            <p14:sldId id="260"/>
            <p14:sldId id="263"/>
            <p14:sldId id="264"/>
            <p14:sldId id="265"/>
          </p14:sldIdLst>
        </p14:section>
        <p14:section name="Untitled Section" id="{811D9760-2AC7-48DF-ADBF-63E88B3E0B0C}">
          <p14:sldIdLst>
            <p14:sldId id="267"/>
            <p14:sldId id="268"/>
            <p14:sldId id="272"/>
            <p14:sldId id="273"/>
            <p14:sldId id="274"/>
            <p14:sldId id="275"/>
            <p14:sldId id="276"/>
            <p14:sldId id="277"/>
            <p14:sldId id="279"/>
            <p14:sldId id="280"/>
            <p14:sldId id="270"/>
            <p14:sldId id="271"/>
            <p14:sldId id="281"/>
            <p14:sldId id="282"/>
            <p14:sldId id="283"/>
            <p14:sldId id="284"/>
            <p14:sldId id="285"/>
            <p14:sldId id="286"/>
            <p14:sldId id="25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6C64E-9120-498C-8785-A9245D4E7EDC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FD47C-8D5D-4EDA-88AD-274365125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3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FD47C-8D5D-4EDA-88AD-2743651252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9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97E6D0C-EA55-4268-85CA-D9668A82FA30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490BC46-1B50-4B76-A4E2-70B502027140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3600" b="1" i="1" dirty="0">
                <a:solidFill>
                  <a:schemeClr val="tx2"/>
                </a:solidFill>
              </a:rPr>
              <a:t> </a:t>
            </a:r>
            <a:r>
              <a:rPr lang="sr-Cyrl-RS" sz="3600" b="1" i="1" dirty="0">
                <a:solidFill>
                  <a:srgbClr val="002060"/>
                </a:solidFill>
              </a:rPr>
              <a:t>Андрић  и  Крлежа  у  јужнословенском компаративном контексту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0E9260-8AD0-4946-B654-3F9C0D1EA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5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97"/>
    </mc:Choice>
    <mc:Fallback>
      <p:transition spd="slow" advTm="14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/>
              <a:t>Андрић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/>
              <a:t>Крлежа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RS" sz="1800" dirty="0"/>
              <a:t>1941–1945. живи и пише повучено у Београду („У садашњим изузетним приликама не могу да учествујем ни у каквим публикацијама“)</a:t>
            </a:r>
          </a:p>
          <a:p>
            <a:r>
              <a:rPr lang="sr-Cyrl-RS" sz="1800" dirty="0"/>
              <a:t>1946. председник Савеза књижевника Југославије, члан СКЈ</a:t>
            </a:r>
          </a:p>
          <a:p>
            <a:r>
              <a:rPr lang="sr-Cyrl-RS" sz="1800" dirty="0"/>
              <a:t>1948.  </a:t>
            </a:r>
            <a:r>
              <a:rPr lang="sr-Cyrl-RS" sz="1800" i="1" dirty="0"/>
              <a:t>Нове приповетке </a:t>
            </a:r>
          </a:p>
          <a:p>
            <a:r>
              <a:rPr lang="sr-Cyrl-RS" sz="1800" dirty="0"/>
              <a:t>1951. дописни члан ЈАЗУ </a:t>
            </a:r>
          </a:p>
          <a:p>
            <a:r>
              <a:rPr lang="sr-Cyrl-RS" sz="1800" dirty="0"/>
              <a:t>1954.  </a:t>
            </a:r>
            <a:r>
              <a:rPr lang="sr-Cyrl-RS" sz="1800" i="1" dirty="0"/>
              <a:t>Проклета авлија </a:t>
            </a:r>
          </a:p>
          <a:p>
            <a:r>
              <a:rPr lang="sr-Cyrl-RS" sz="1800" dirty="0"/>
              <a:t>1955. друштвене функције: члан председништва САНУ; члан савезне комисије за култ. везе с иностранством; члан академског савета ФНРЈ; члан савезне комисије за преглед филмова....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RS" sz="1800" dirty="0"/>
              <a:t>1941–1945.  живи повучено у Загребу, не објављује ништа; забрањује извођење </a:t>
            </a:r>
            <a:r>
              <a:rPr lang="sr-Cyrl-RS" sz="1800" i="1" dirty="0"/>
              <a:t>Господе Глембајевих</a:t>
            </a:r>
            <a:r>
              <a:rPr lang="sr-Cyrl-RS" sz="1800" dirty="0"/>
              <a:t>; неколико пута хапшен под претњом смрћу</a:t>
            </a:r>
          </a:p>
          <a:p>
            <a:r>
              <a:rPr lang="sr-Cyrl-RS" sz="1800" dirty="0"/>
              <a:t>1945.  један од покретача часописа </a:t>
            </a:r>
            <a:r>
              <a:rPr lang="sr-Cyrl-RS" sz="1800" i="1" dirty="0"/>
              <a:t>Република </a:t>
            </a:r>
          </a:p>
          <a:p>
            <a:r>
              <a:rPr lang="sr-Cyrl-RS" sz="1800" dirty="0"/>
              <a:t>1949. потпредседник ЈАЗУ</a:t>
            </a:r>
          </a:p>
          <a:p>
            <a:r>
              <a:rPr lang="sr-Cyrl-RS" sz="1800" dirty="0"/>
              <a:t>1952. </a:t>
            </a:r>
            <a:r>
              <a:rPr lang="sr-Cyrl-RS" sz="1800" i="1" dirty="0"/>
              <a:t>Дјетињство у Аграму </a:t>
            </a:r>
            <a:r>
              <a:rPr lang="sr-Cyrl-RS" sz="1800" dirty="0"/>
              <a:t>; говор на Конгресу књижевника у Љубљани </a:t>
            </a:r>
          </a:p>
          <a:p>
            <a:r>
              <a:rPr lang="sr-Cyrl-RS" sz="1800" dirty="0"/>
              <a:t>1953. отпочиње ангажман у ЈЛЗ</a:t>
            </a:r>
          </a:p>
          <a:p>
            <a:r>
              <a:rPr lang="sr-Cyrl-RS" sz="1800" dirty="0"/>
              <a:t>1956.  </a:t>
            </a:r>
            <a:r>
              <a:rPr lang="sr-Cyrl-RS" sz="1800" i="1" dirty="0"/>
              <a:t>Давни дани </a:t>
            </a:r>
          </a:p>
          <a:p>
            <a:r>
              <a:rPr lang="sr-Cyrl-RS" sz="1800" dirty="0"/>
              <a:t>1958. Савез књижевника кандидовао и Крлежу и Андрића за Нобелову награду 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>
                <a:solidFill>
                  <a:srgbClr val="002060"/>
                </a:solidFill>
              </a:rPr>
              <a:t>Упоредне  биографије 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F28E93-2FDC-45E3-A2B0-B217C103F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357"/>
    </mc:Choice>
    <mc:Fallback>
      <p:transition spd="slow" advTm="287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371600"/>
          </a:xfrm>
        </p:spPr>
        <p:txBody>
          <a:bodyPr/>
          <a:lstStyle/>
          <a:p>
            <a:pPr algn="ctr"/>
            <a:r>
              <a:rPr lang="sr-Cyrl-RS" sz="1800" b="0" dirty="0"/>
              <a:t>Никола Милошевић, </a:t>
            </a:r>
            <a:r>
              <a:rPr lang="sr-Cyrl-RS" sz="1800" b="0" i="1" dirty="0"/>
              <a:t>Андрић и Крлежа као антиподи</a:t>
            </a:r>
            <a:r>
              <a:rPr lang="sr-Cyrl-RS" sz="1800" i="1" dirty="0"/>
              <a:t> </a:t>
            </a:r>
            <a:r>
              <a:rPr lang="sr-Cyrl-RS" sz="1800" b="0" dirty="0"/>
              <a:t> (1974)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r-Cyrl-RS" dirty="0"/>
          </a:p>
          <a:p>
            <a:pPr algn="ctr"/>
            <a:endParaRPr lang="sr-Cyrl-RS" dirty="0"/>
          </a:p>
          <a:p>
            <a:pPr algn="ctr"/>
            <a:r>
              <a:rPr lang="en-US" sz="1800" dirty="0"/>
              <a:t>„</a:t>
            </a:r>
            <a:r>
              <a:rPr lang="sr-Cyrl-RS" sz="1800" dirty="0"/>
              <a:t>Намера нам је била да суочимо дела двојице писаца из истог временског периода, дела која се, по начину књижевног обликовања, што је могуће више разликују...“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38200"/>
            <a:ext cx="4114800" cy="54102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525391-8489-4D1C-9DDB-461B8AED7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6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71"/>
    </mc:Choice>
    <mc:Fallback>
      <p:transition spd="slow" advTm="5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010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7EC33A-36C9-4624-9C76-0509CF73E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54"/>
    </mc:Choice>
    <mc:Fallback>
      <p:transition spd="slow" advTm="9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162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2E40E3-DBB9-4796-9D53-32346CE34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18"/>
    </mc:Choice>
    <mc:Fallback>
      <p:transition spd="slow" advTm="17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sz="1600" b="0" dirty="0"/>
              <a:t>George Steiner, </a:t>
            </a:r>
            <a:r>
              <a:rPr lang="sr-Latn-RS" sz="1600" b="0" i="1" dirty="0"/>
              <a:t>Tolstoy or Dostoevsky: En Essay in Contrast </a:t>
            </a:r>
            <a:r>
              <a:rPr lang="sr-Latn-RS" sz="1600" b="0" dirty="0"/>
              <a:t>(1960)</a:t>
            </a:r>
            <a:endParaRPr lang="en-US" sz="16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ctr"/>
            <a:endParaRPr lang="sr-Cyrl-RS" dirty="0"/>
          </a:p>
          <a:p>
            <a:pPr algn="ctr"/>
            <a:r>
              <a:rPr lang="en-US" dirty="0"/>
              <a:t>„</a:t>
            </a:r>
            <a:r>
              <a:rPr lang="sr-Cyrl-RS" dirty="0"/>
              <a:t>Зашто ’Толстој или  Достојевски’? Зато што покушавам да помоћу супротности испитам њихов домет и одредим природу њиховог генија. (...)</a:t>
            </a:r>
          </a:p>
          <a:p>
            <a:pPr algn="ctr"/>
            <a:r>
              <a:rPr lang="sr-Cyrl-RS" dirty="0"/>
              <a:t>     Између њих не постоји никаква несразмера у величини, обојица су титани.“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762000"/>
            <a:ext cx="4038600" cy="54102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B92BE8-AE58-426A-B416-AF9246D74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3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60"/>
    </mc:Choice>
    <mc:Fallback>
      <p:transition spd="slow" advTm="8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162800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59B946-B0FE-4439-9648-CEE624E3B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8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131"/>
    </mc:Choice>
    <mc:Fallback>
      <p:transition spd="slow" advTm="14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239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D639FC-21F6-482D-AEE3-CA0ECB31B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348"/>
    </mc:Choice>
    <mc:Fallback>
      <p:transition spd="slow" advTm="29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М. Крлежа, „О стопедесетогодишњици устанка“  (1954)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sr-Cyrl-RS" dirty="0"/>
              <a:t>    </a:t>
            </a:r>
          </a:p>
          <a:p>
            <a:pPr marL="0" indent="0" algn="just">
              <a:buNone/>
            </a:pPr>
            <a:r>
              <a:rPr lang="sr-Cyrl-RS" dirty="0"/>
              <a:t>    </a:t>
            </a:r>
            <a:r>
              <a:rPr lang="en-US" dirty="0"/>
              <a:t>„</a:t>
            </a:r>
            <a:r>
              <a:rPr lang="sr-Cyrl-RS" dirty="0"/>
              <a:t>Од почетка буне на дахије, пак до слома устанка, </a:t>
            </a:r>
            <a:r>
              <a:rPr lang="sr-Cyrl-RS" b="1" i="1" dirty="0"/>
              <a:t>ова драма</a:t>
            </a:r>
            <a:r>
              <a:rPr lang="sr-Cyrl-RS" i="1" dirty="0"/>
              <a:t> </a:t>
            </a:r>
            <a:r>
              <a:rPr lang="sr-Cyrl-RS" dirty="0"/>
              <a:t>крварила је девет година. Шака раје у мрачном вихору пуне неизвјесности, крпе рањеног људског меса, цмарећи се од пожара у блату и у магли и гњијући на колчинама, ова се неписмена стихија од неколико тисућа опанака и кубура покренула против харача, ђумрука и кулука, да се нађе на челу догађаја који су јужнословјенске народе пронијели </a:t>
            </a:r>
            <a:r>
              <a:rPr lang="sr-Cyrl-RS" b="1" i="1" dirty="0"/>
              <a:t>хисторијском позорницом </a:t>
            </a:r>
            <a:r>
              <a:rPr lang="sr-Cyrl-RS" dirty="0"/>
              <a:t>као маркантну политичку појаву са јасно оцртаним идејама о ослобођењу и уједињењу.“</a:t>
            </a:r>
            <a:endParaRPr lang="en-US" b="1" i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E4EB22-374B-4024-883D-6A242837A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8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709"/>
    </mc:Choice>
    <mc:Fallback>
      <p:transition spd="slow" advTm="17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7030A0"/>
                </a:solidFill>
              </a:rPr>
              <a:t>И. Андрић, „Његош као трагични јунак косовске мисли“ (1935)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500872" cy="46482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     </a:t>
            </a:r>
            <a:r>
              <a:rPr lang="ru-RU" sz="4400" dirty="0"/>
              <a:t>„Ова је </a:t>
            </a:r>
            <a:r>
              <a:rPr lang="ru-RU" sz="4400" b="1" i="1" dirty="0"/>
              <a:t>драма</a:t>
            </a:r>
            <a:r>
              <a:rPr lang="ru-RU" sz="4400" dirty="0"/>
              <a:t> почела на Косову.</a:t>
            </a:r>
            <a:endParaRPr lang="en-US" sz="4400" dirty="0"/>
          </a:p>
          <a:p>
            <a:pPr marL="0" indent="0" algn="just">
              <a:buNone/>
            </a:pPr>
            <a:r>
              <a:rPr lang="ru-RU" sz="4400" dirty="0"/>
              <a:t>     Љуба Ненадовић, иако и сам Србин, био је изненађен кад је видео у Црној Гори живу снагу косовске традиције, која је у тим брдима и после столећа била стварност, исто толико блиска и стварна као хлеб и вода. „Наша је правда на Косову закопана“, говорили су људи резигнирано и не помишљајући да је траже другим путем до онога који им косовски завет налаже. Као у најдревнијим легендама, које су увек и највећа људска стварност, сваки је на себи лично осећао историјску клетву која је „лафе“ претворила у „ратаре“, оставивши им у души „страшну мисао Обилића“, да тако живе разапети између своје „ратарске“, рајинске стварности и витешке, обилићевске мисли. Црна Гора и свет који је избегао у њена брда били су квинтесенција тога косовског мистерија.“</a:t>
            </a:r>
            <a:endParaRPr lang="en-US" sz="4400" dirty="0"/>
          </a:p>
          <a:p>
            <a:pPr marL="0" indent="0" algn="just">
              <a:buNone/>
            </a:pPr>
            <a:endParaRPr lang="en-US" sz="4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77C9D0-EEF2-4325-A16C-EAA224FA3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1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97"/>
    </mc:Choice>
    <mc:Fallback>
      <p:transition spd="slow" advTm="10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И. Андрић, „Његош као трагични јунак косовске мисли“ (1935)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dirty="0"/>
              <a:t>    </a:t>
            </a:r>
            <a:endParaRPr lang="en-US" dirty="0"/>
          </a:p>
          <a:p>
            <a:pPr marL="0" indent="0" algn="just">
              <a:buNone/>
            </a:pPr>
            <a:r>
              <a:rPr lang="en-US" sz="4400" dirty="0"/>
              <a:t>      </a:t>
            </a:r>
            <a:r>
              <a:rPr lang="ru-RU" sz="4800" dirty="0"/>
              <a:t>„Ту је дакле почетак и </a:t>
            </a:r>
            <a:r>
              <a:rPr lang="ru-RU" sz="4800" b="1" i="1" dirty="0"/>
              <a:t>Његошеве драме</a:t>
            </a:r>
            <a:r>
              <a:rPr lang="ru-RU" sz="4800" dirty="0"/>
              <a:t>. Без овога би трагика Његошева живота била тешко разумљива. </a:t>
            </a:r>
            <a:r>
              <a:rPr lang="ru-RU" sz="4800" i="1" dirty="0"/>
              <a:t>Његош је прототип косовског борца. И као песник, и као владалац, и као човек, он је чисто оличење косовске борбе, пораза и несаломљиве наде.</a:t>
            </a:r>
            <a:r>
              <a:rPr lang="ru-RU" sz="4800" dirty="0"/>
              <a:t> Она је за Његоша живот сам. Она је исто тако предмет његове реалне и обазриве дипломатске преписке као што је предмет његовог главног песничког дела. У преписци са Русијом као и са Турцима, за њега је Косово један датум који утиче на све одлуке и решавање најконкретнијих питања. Формулишући своје захтеве, он почиње речима „од паденија нашега царства“. </a:t>
            </a:r>
            <a:r>
              <a:rPr lang="ru-RU" sz="4800" i="1" dirty="0"/>
              <a:t>Он говори о Косову као о ма ком другом морално политичком аргументу, као о живом и пресудном фактору колективне и личне судбине</a:t>
            </a:r>
            <a:r>
              <a:rPr lang="ru-RU" sz="4800" dirty="0"/>
              <a:t>. </a:t>
            </a:r>
            <a:r>
              <a:rPr lang="en-US" sz="4800" dirty="0"/>
              <a:t>(…) </a:t>
            </a:r>
            <a:r>
              <a:rPr lang="ru-RU" sz="4800" dirty="0"/>
              <a:t>И само у тој светлости разумљиви су судбина и дело Његошево.“ </a:t>
            </a:r>
            <a:endParaRPr lang="en-US" sz="4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3B7D3A-1A63-44A2-A0C7-65797CAA1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5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17"/>
    </mc:Choice>
    <mc:Fallback>
      <p:transition spd="slow" advTm="12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b="0" dirty="0"/>
              <a:t>        </a:t>
            </a:r>
            <a:r>
              <a:rPr lang="sr-Cyrl-RS" sz="2000" b="0" dirty="0"/>
              <a:t>Иво Андрић (1892–1975)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r-Cyrl-RS" sz="2000" b="0" dirty="0"/>
              <a:t>  Мирослав Крлежа</a:t>
            </a:r>
            <a:r>
              <a:rPr lang="sr-Cyrl-RS" sz="2000" dirty="0"/>
              <a:t> </a:t>
            </a:r>
            <a:r>
              <a:rPr lang="sr-Cyrl-RS" sz="2000" b="0" dirty="0"/>
              <a:t>(1893–1981)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0800"/>
            <a:ext cx="3200400" cy="3505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667000"/>
            <a:ext cx="3124200" cy="34290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4800" b="1" dirty="0">
                <a:solidFill>
                  <a:srgbClr val="002060"/>
                </a:solidFill>
              </a:rPr>
              <a:t>Писци   епохе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8FB113-E5EA-460C-9B4A-765EC471A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4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871"/>
    </mc:Choice>
    <mc:Fallback>
      <p:transition spd="slow" advTm="14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И. Андрић, „Његош као трагични јунак косовске мисли“ (1935)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7048"/>
            <a:ext cx="8577072" cy="487375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US" dirty="0"/>
              <a:t>           </a:t>
            </a:r>
            <a:r>
              <a:rPr lang="en-US" sz="8400" dirty="0"/>
              <a:t>„</a:t>
            </a:r>
            <a:r>
              <a:rPr lang="ru-RU" sz="8400" dirty="0"/>
              <a:t>Са овим </a:t>
            </a:r>
            <a:r>
              <a:rPr lang="ru-RU" sz="8400" b="1" i="1" dirty="0"/>
              <a:t>прологом</a:t>
            </a:r>
            <a:r>
              <a:rPr lang="ru-RU" sz="8400" dirty="0"/>
              <a:t>, Његошева </a:t>
            </a:r>
            <a:r>
              <a:rPr lang="ru-RU" sz="8400" b="1" i="1" dirty="0"/>
              <a:t>драма</a:t>
            </a:r>
            <a:r>
              <a:rPr lang="ru-RU" sz="8400" dirty="0"/>
              <a:t> почиње стварно на Лучиндан, 18. октобра по старом, 1830. године. Уочи тога дана умро је владика Петар </a:t>
            </a:r>
            <a:r>
              <a:rPr lang="en-US" sz="8400" dirty="0"/>
              <a:t>I</a:t>
            </a:r>
            <a:r>
              <a:rPr lang="ru-RU" sz="8400" dirty="0"/>
              <a:t> Свети.</a:t>
            </a:r>
            <a:r>
              <a:rPr lang="en-US" sz="8400" dirty="0"/>
              <a:t> (…) </a:t>
            </a:r>
            <a:r>
              <a:rPr lang="ru-RU" sz="8400" dirty="0"/>
              <a:t>Раде Томов који је имао тада 19, по некима и само 17 година, отргнут је одједном од шетњи и поетских дискусија са својим оригиналним учитељем Симом Милутиновићем Сарајлијом и доведен пред манастир.</a:t>
            </a:r>
            <a:r>
              <a:rPr lang="en-US" sz="8400" dirty="0"/>
              <a:t> (…) </a:t>
            </a:r>
            <a:r>
              <a:rPr lang="ru-RU" sz="8400" dirty="0"/>
              <a:t>Од тога тренутка у томе премладом кнезу, који ће се убрзо показати као богодан песник и уман владалац, одиграваће се </a:t>
            </a:r>
            <a:r>
              <a:rPr lang="ru-RU" sz="8400" b="1" i="1" dirty="0"/>
              <a:t>низ трагичних сукоба</a:t>
            </a:r>
            <a:r>
              <a:rPr lang="ru-RU" sz="8400" dirty="0"/>
              <a:t> који ће огорчати и прекратити његов живот, али изоштрити његову мисао и подићи његов дух до висина до којих се издижу само највиши и најбољи духови света.</a:t>
            </a:r>
            <a:r>
              <a:rPr lang="en-US" sz="8400" dirty="0"/>
              <a:t> (…) </a:t>
            </a:r>
          </a:p>
          <a:p>
            <a:pPr marL="0" indent="0" algn="just">
              <a:buNone/>
            </a:pPr>
            <a:r>
              <a:rPr lang="en-US" sz="8400" b="1" i="1" dirty="0"/>
              <a:t>     </a:t>
            </a:r>
            <a:r>
              <a:rPr lang="ru-RU" sz="8400" b="1" i="1" dirty="0"/>
              <a:t>Као на некој модерној позорници</a:t>
            </a:r>
            <a:r>
              <a:rPr lang="ru-RU" sz="8400" dirty="0"/>
              <a:t>, у Његошу почињу да се одигравају истовремено и упоредо </a:t>
            </a:r>
            <a:r>
              <a:rPr lang="ru-RU" sz="8400" b="1" i="1" dirty="0"/>
              <a:t>неколико трагичних сукоба</a:t>
            </a:r>
            <a:r>
              <a:rPr lang="ru-RU" sz="8400" dirty="0"/>
              <a:t> које му доноси његов троструки позив: владике, владаоца и песника. Сваки од та три позива носио је у себи своје тешкоће, а сва три су се опет међусобно сударала и кршила и стварала тако нове противречности и сукобе у унутарњем и спољњем животу Његошевом.“</a:t>
            </a:r>
            <a:endParaRPr lang="en-US" sz="8400" dirty="0"/>
          </a:p>
          <a:p>
            <a:pPr marL="0" indent="0" algn="just">
              <a:buNone/>
            </a:pPr>
            <a:endParaRPr lang="en-US" sz="8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DB94F1-EFBA-484C-A9EF-D5315A34D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6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28"/>
    </mc:Choice>
    <mc:Fallback>
      <p:transition spd="slow" advTm="14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М. Крлежа, „О стопедесетогодишњици устанка“ 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sr-Cyrl-RS" sz="2400" b="1" dirty="0">
                <a:solidFill>
                  <a:srgbClr val="002060"/>
                </a:solidFill>
              </a:rPr>
              <a:t>(1954)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dirty="0"/>
              <a:t>    </a:t>
            </a:r>
            <a:endParaRPr lang="sr-Cyrl-RS" dirty="0"/>
          </a:p>
          <a:p>
            <a:pPr marL="0" indent="0" algn="just">
              <a:buNone/>
            </a:pPr>
            <a:r>
              <a:rPr lang="sr-Cyrl-RS" dirty="0"/>
              <a:t>     </a:t>
            </a:r>
            <a:r>
              <a:rPr lang="en-US" dirty="0"/>
              <a:t>„</a:t>
            </a:r>
            <a:r>
              <a:rPr lang="sr-Cyrl-RS" dirty="0"/>
              <a:t>На мировним конгресима (којих је на </a:t>
            </a:r>
            <a:r>
              <a:rPr lang="sr-Cyrl-RS" b="1" i="1" dirty="0"/>
              <a:t>хисторијском карневалу </a:t>
            </a:r>
            <a:r>
              <a:rPr lang="sr-Cyrl-RS" dirty="0"/>
              <a:t>почетком 19. стољећа било као сезонских </a:t>
            </a:r>
            <a:r>
              <a:rPr lang="sr-Cyrl-RS" b="1" i="1" dirty="0"/>
              <a:t>маскирних балова </a:t>
            </a:r>
            <a:r>
              <a:rPr lang="sr-Cyrl-RS" dirty="0"/>
              <a:t>– смијешан и жалостан безброј) нитко о патњама и страдању раје београдског пашалука није проговорио ни једне једине ријечи. </a:t>
            </a:r>
          </a:p>
          <a:p>
            <a:pPr marL="0" indent="0" algn="just">
              <a:buNone/>
            </a:pPr>
            <a:r>
              <a:rPr lang="sr-Cyrl-RS" dirty="0"/>
              <a:t>     </a:t>
            </a:r>
            <a:r>
              <a:rPr lang="sr-Cyrl-RS" b="1" i="1" dirty="0"/>
              <a:t>Покушали су</a:t>
            </a:r>
            <a:r>
              <a:rPr lang="sr-Cyrl-RS" dirty="0"/>
              <a:t> све.(...) </a:t>
            </a:r>
            <a:r>
              <a:rPr lang="sr-Cyrl-RS" b="1" i="1" dirty="0"/>
              <a:t>Љубиле су се руке </a:t>
            </a:r>
            <a:r>
              <a:rPr lang="sr-Cyrl-RS" dirty="0"/>
              <a:t>великој господи (...) Те</a:t>
            </a:r>
            <a:r>
              <a:rPr lang="sr-Cyrl-RS" b="1" i="1" dirty="0"/>
              <a:t> лажеш </a:t>
            </a:r>
            <a:r>
              <a:rPr lang="sr-Cyrl-RS" dirty="0"/>
              <a:t>господи бечким грофовима, </a:t>
            </a:r>
            <a:r>
              <a:rPr lang="sr-Cyrl-RS" b="1" i="1" dirty="0"/>
              <a:t>да си </a:t>
            </a:r>
            <a:r>
              <a:rPr lang="sr-Cyrl-RS" dirty="0"/>
              <a:t>побавучке </a:t>
            </a:r>
            <a:r>
              <a:rPr lang="sr-Cyrl-RS" b="1" i="1" dirty="0"/>
              <a:t>спреман</a:t>
            </a:r>
            <a:r>
              <a:rPr lang="sr-Cyrl-RS" dirty="0"/>
              <a:t> пасји служити, те </a:t>
            </a:r>
            <a:r>
              <a:rPr lang="sr-Cyrl-RS" b="1" i="1" dirty="0"/>
              <a:t>шаљеш </a:t>
            </a:r>
            <a:r>
              <a:rPr lang="sr-Cyrl-RS" dirty="0"/>
              <a:t>генералима пуне кесе сребрњака... те </a:t>
            </a:r>
            <a:r>
              <a:rPr lang="sr-Cyrl-RS" b="1" i="1" dirty="0"/>
              <a:t>пишеш </a:t>
            </a:r>
            <a:r>
              <a:rPr lang="sr-Cyrl-RS" dirty="0"/>
              <a:t>писма и изјаве... спреман да се </a:t>
            </a:r>
            <a:r>
              <a:rPr lang="sr-Cyrl-RS" b="1" i="1" dirty="0"/>
              <a:t>поклониш </a:t>
            </a:r>
            <a:r>
              <a:rPr lang="sr-Cyrl-RS" dirty="0"/>
              <a:t>плавокрвним полубоговима у Бечу, Паризу или Москви (...) Јер је Некрст онај против кога се </a:t>
            </a:r>
            <a:r>
              <a:rPr lang="sr-Cyrl-RS" b="1" i="1" dirty="0"/>
              <a:t>бориш </a:t>
            </a:r>
            <a:r>
              <a:rPr lang="sr-Cyrl-RS" dirty="0"/>
              <a:t>сам самцат и голорук...“ 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D53959-5D3D-43F5-8B38-B97256A1F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2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52"/>
    </mc:Choice>
    <mc:Fallback>
      <p:transition spd="slow" advTm="12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М. Крлежа, „О стопедесетогодишњици устанка“ 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sr-Cyrl-RS" sz="2400" b="1" dirty="0">
                <a:solidFill>
                  <a:srgbClr val="002060"/>
                </a:solidFill>
              </a:rPr>
              <a:t>(1954)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sr-Cyrl-RS" dirty="0"/>
              <a:t>    </a:t>
            </a:r>
          </a:p>
          <a:p>
            <a:pPr marL="0" indent="0" algn="just">
              <a:buNone/>
            </a:pPr>
            <a:r>
              <a:rPr lang="sr-Cyrl-RS" dirty="0"/>
              <a:t>     „Има ли нетко на овоме свијету коме се </a:t>
            </a:r>
            <a:r>
              <a:rPr lang="sr-Cyrl-RS" b="1" i="1" dirty="0"/>
              <a:t>нијесмо </a:t>
            </a:r>
            <a:r>
              <a:rPr lang="sr-Cyrl-RS" dirty="0"/>
              <a:t>обратили у овој својој крвавој ствари? (...) Докле </a:t>
            </a:r>
            <a:r>
              <a:rPr lang="sr-Cyrl-RS" b="1" i="1" dirty="0"/>
              <a:t>ћемо да се бијемо </a:t>
            </a:r>
            <a:r>
              <a:rPr lang="sr-Cyrl-RS" dirty="0"/>
              <a:t>трешњевим топовима пред лицем ових европских и руских царева и </a:t>
            </a:r>
            <a:r>
              <a:rPr lang="sr-Cyrl-RS" b="1" i="1" dirty="0"/>
              <a:t>докле ћемо</a:t>
            </a:r>
            <a:r>
              <a:rPr lang="sr-Cyrl-RS" dirty="0"/>
              <a:t> да свој просјачки грош </a:t>
            </a:r>
            <a:r>
              <a:rPr lang="sr-Cyrl-RS" b="1" i="1" dirty="0"/>
              <a:t>губимо</a:t>
            </a:r>
            <a:r>
              <a:rPr lang="sr-Cyrl-RS" dirty="0"/>
              <a:t> у проклетим господским карташницама?</a:t>
            </a:r>
          </a:p>
          <a:p>
            <a:pPr marL="0" indent="0" algn="just">
              <a:buNone/>
            </a:pPr>
            <a:r>
              <a:rPr lang="sr-Cyrl-RS" dirty="0"/>
              <a:t>     Нема никога нигдје и нико </a:t>
            </a:r>
            <a:r>
              <a:rPr lang="sr-Cyrl-RS" b="1" i="1" dirty="0"/>
              <a:t>с нама </a:t>
            </a:r>
            <a:r>
              <a:rPr lang="sr-Cyrl-RS" dirty="0"/>
              <a:t>неће (...) </a:t>
            </a:r>
            <a:r>
              <a:rPr lang="sr-Cyrl-RS" b="1" i="1" dirty="0"/>
              <a:t>ми смо</a:t>
            </a:r>
            <a:r>
              <a:rPr lang="sr-Cyrl-RS" dirty="0"/>
              <a:t>, брате, потпуно сами, и под османлијском демескињом </a:t>
            </a:r>
            <a:r>
              <a:rPr lang="sr-Cyrl-RS" b="1" i="1" dirty="0"/>
              <a:t>гинемо </a:t>
            </a:r>
            <a:r>
              <a:rPr lang="sr-Cyrl-RS" dirty="0"/>
              <a:t>већ трећу, пету, седму, девету годину...</a:t>
            </a:r>
          </a:p>
          <a:p>
            <a:pPr marL="0" indent="0" algn="just">
              <a:buNone/>
            </a:pPr>
            <a:r>
              <a:rPr lang="sr-Cyrl-RS" dirty="0"/>
              <a:t>     Док </a:t>
            </a:r>
            <a:r>
              <a:rPr lang="sr-Cyrl-RS" b="1" i="1" dirty="0"/>
              <a:t>смо</a:t>
            </a:r>
            <a:r>
              <a:rPr lang="sr-Cyrl-RS" dirty="0"/>
              <a:t> Порти крвави харач плаћали, </a:t>
            </a:r>
            <a:r>
              <a:rPr lang="sr-Cyrl-RS" b="1" i="1" dirty="0"/>
              <a:t>гинусмо </a:t>
            </a:r>
            <a:r>
              <a:rPr lang="sr-Cyrl-RS" dirty="0"/>
              <a:t>као раја у опанку, а данас, у </a:t>
            </a:r>
            <a:r>
              <a:rPr lang="sr-Cyrl-RS" b="1" i="1" dirty="0"/>
              <a:t>улози</a:t>
            </a:r>
            <a:r>
              <a:rPr lang="sr-Cyrl-RS" dirty="0"/>
              <a:t> кнежевског достојанства, преварени од царских амбасада, препуштени својој властитој памети, немамо него властиту кљусину...“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958F63-55E3-467A-9229-ABE3A6662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74"/>
    </mc:Choice>
    <mc:Fallback>
      <p:transition spd="slow" advTm="8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М. Крлежа, „О стопедесетогодишњици устанка“ 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sr-Cyrl-RS" sz="2400" b="1" dirty="0">
                <a:solidFill>
                  <a:srgbClr val="002060"/>
                </a:solidFill>
              </a:rPr>
              <a:t>(1954)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9755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sr-Cyrl-RS" dirty="0"/>
              <a:t>    </a:t>
            </a:r>
          </a:p>
          <a:p>
            <a:pPr marL="0" indent="0" algn="just">
              <a:buNone/>
            </a:pPr>
            <a:r>
              <a:rPr lang="sr-Cyrl-RS" dirty="0"/>
              <a:t>      </a:t>
            </a:r>
            <a:r>
              <a:rPr lang="sr-Cyrl-RS" sz="3600" dirty="0"/>
              <a:t>„</a:t>
            </a:r>
            <a:r>
              <a:rPr lang="sr-Cyrl-RS" sz="3600" b="1" i="1" dirty="0"/>
              <a:t>Из аустријске перспективе</a:t>
            </a:r>
            <a:r>
              <a:rPr lang="sr-Cyrl-RS" sz="3600" dirty="0"/>
              <a:t>... Сви Илири су подмукли, претворљиви, троми и лијени, склони хајдучији и пљачки... презиру љепоту и науку, закржљале су човјекољубивости... јако развијених склоности за чарањем и магијом... итд, итд. (...)</a:t>
            </a:r>
          </a:p>
          <a:p>
            <a:pPr marL="0" indent="0" algn="just">
              <a:buNone/>
            </a:pPr>
            <a:r>
              <a:rPr lang="sr-Cyrl-RS" sz="3600" dirty="0"/>
              <a:t>     </a:t>
            </a:r>
            <a:r>
              <a:rPr lang="sr-Cyrl-RS" sz="3600" b="1" i="1" dirty="0"/>
              <a:t>Велики Бонапарте</a:t>
            </a:r>
            <a:r>
              <a:rPr lang="sr-Cyrl-RS" sz="3600" dirty="0"/>
              <a:t> развија своју омиљену тему о александровском походу на Исток... Пошто је проучио организацију аустријске границе, одушевљен је прворазредним војничким материјалом...</a:t>
            </a:r>
          </a:p>
          <a:p>
            <a:pPr marL="0" indent="0" algn="just">
              <a:buNone/>
            </a:pPr>
            <a:r>
              <a:rPr lang="sr-Cyrl-RS" sz="3600" dirty="0"/>
              <a:t>     По аустријском моделу цар Александар је будно бдио над балканским </a:t>
            </a:r>
            <a:r>
              <a:rPr lang="sr-Latn-RS" sz="3600" dirty="0"/>
              <a:t>statis quo</a:t>
            </a:r>
            <a:r>
              <a:rPr lang="sr-Cyrl-RS" sz="3600" dirty="0"/>
              <a:t>... И тај балкански рат </a:t>
            </a:r>
            <a:r>
              <a:rPr lang="sr-Cyrl-RS" sz="3600" b="1" i="1" dirty="0"/>
              <a:t>руска империја</a:t>
            </a:r>
            <a:r>
              <a:rPr lang="sr-Cyrl-RS" sz="3600" dirty="0"/>
              <a:t> отвара са патетичним прогласом на српски народ: ’Када се здружимо </a:t>
            </a:r>
            <a:r>
              <a:rPr lang="sr-Cyrl-RS" sz="3600" b="1" i="1" dirty="0"/>
              <a:t>ми и ви</a:t>
            </a:r>
            <a:r>
              <a:rPr lang="sr-Cyrl-RS" sz="3600" dirty="0"/>
              <a:t> шта све можемо постићи?’</a:t>
            </a:r>
          </a:p>
          <a:p>
            <a:pPr marL="0" indent="0" algn="just">
              <a:buNone/>
            </a:pPr>
            <a:r>
              <a:rPr lang="sr-Cyrl-RS" sz="3600" dirty="0"/>
              <a:t>      Српски одговор на овај ’Ви и Ми’ звучи заносно као пјесма над остварењем давно очекиваног идеала: </a:t>
            </a:r>
          </a:p>
          <a:p>
            <a:pPr marL="0" indent="0" algn="just">
              <a:buNone/>
            </a:pPr>
            <a:r>
              <a:rPr lang="sr-Cyrl-RS" sz="3600" dirty="0"/>
              <a:t>      </a:t>
            </a:r>
            <a:r>
              <a:rPr lang="sr-Cyrl-RS" sz="3600" b="1" i="1" dirty="0"/>
              <a:t>Ви </a:t>
            </a:r>
            <a:r>
              <a:rPr lang="sr-Cyrl-RS" sz="3600" i="1" dirty="0"/>
              <a:t>нас позивате у савез и заједничко војевање... што смо одувек желели и од свеблагога Творца молили: </a:t>
            </a:r>
            <a:r>
              <a:rPr lang="sr-Cyrl-RS" sz="3600" b="1" i="1" dirty="0"/>
              <a:t>да се ви приближите нама</a:t>
            </a:r>
            <a:r>
              <a:rPr lang="sr-Cyrl-RS" sz="3600" i="1" dirty="0"/>
              <a:t>. (...) Нећемо поштедети крви наше за славу Словена.</a:t>
            </a:r>
            <a:r>
              <a:rPr lang="sr-Cyrl-RS" sz="3600" dirty="0"/>
              <a:t>“ 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7958F1-8098-46F0-B36D-A5309E1DE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4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80"/>
    </mc:Choice>
    <mc:Fallback>
      <p:transition spd="slow" advTm="6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И. Андрић, „Његош као трагични јунак косовске мисли“ (1935)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2135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sr-Cyrl-RS" dirty="0"/>
              <a:t>    </a:t>
            </a:r>
          </a:p>
          <a:p>
            <a:pPr marL="0" indent="0" algn="just">
              <a:buNone/>
            </a:pPr>
            <a:r>
              <a:rPr lang="sr-Cyrl-RS" dirty="0"/>
              <a:t>       </a:t>
            </a:r>
            <a:r>
              <a:rPr lang="sr-Cyrl-RS" sz="3100" dirty="0"/>
              <a:t>„</a:t>
            </a:r>
            <a:r>
              <a:rPr lang="ru-RU" sz="3100" b="1" i="1" dirty="0"/>
              <a:t>Трагедија чији ток пратимо</a:t>
            </a:r>
            <a:r>
              <a:rPr lang="ru-RU" sz="3100" dirty="0"/>
              <a:t> има своје тренутке помрачења и њен јунак своје тренутке слабости. (...) </a:t>
            </a:r>
          </a:p>
          <a:p>
            <a:pPr marL="0" indent="0" algn="just">
              <a:buNone/>
            </a:pPr>
            <a:r>
              <a:rPr lang="ru-RU" sz="3100" dirty="0"/>
              <a:t>      Излаз је нађен. </a:t>
            </a:r>
            <a:r>
              <a:rPr lang="ru-RU" sz="3100" b="1" i="1" dirty="0"/>
              <a:t>Трагедија, завршиће се као свака трагедија: пропашћу главног јунака и, доцније, победом његове мисли</a:t>
            </a:r>
            <a:r>
              <a:rPr lang="ru-RU" sz="3100" dirty="0"/>
              <a:t>. (...) </a:t>
            </a:r>
          </a:p>
          <a:p>
            <a:pPr marL="0" indent="0" algn="just">
              <a:buNone/>
            </a:pPr>
            <a:r>
              <a:rPr lang="ru-RU" sz="3100" dirty="0"/>
              <a:t>      И ту, наједном, као да се глас хармоније сфера нагло прелама у глас наше земље: у тестаменту почиње говор о цифрама, о државном новцу који оставља, и препоруке и клетве да се тим новцем право и паметно рукује и црногорска сиротиња храни и од зла брани; да се тако очува и не изневери</a:t>
            </a:r>
            <a:r>
              <a:rPr lang="ru-RU" sz="3100" b="1" i="1" dirty="0"/>
              <a:t> косовска мисао</a:t>
            </a:r>
            <a:r>
              <a:rPr lang="ru-RU" sz="3100" dirty="0"/>
              <a:t>.</a:t>
            </a:r>
            <a:endParaRPr lang="sr-Cyrl-RS" sz="3100" dirty="0"/>
          </a:p>
          <a:p>
            <a:pPr marL="0" indent="0" algn="just">
              <a:buNone/>
            </a:pPr>
            <a:r>
              <a:rPr lang="sr-Cyrl-RS" sz="3100" dirty="0"/>
              <a:t>      </a:t>
            </a:r>
            <a:r>
              <a:rPr lang="ru-RU" sz="3100" dirty="0"/>
              <a:t>Дакле увек до последњег тренутка и последњег акта воље, то исто дејство које га је, као што смо видели, пратило кроз цео живот. Увек, као на сликама старих мајстора, једна битка се бије на земљи а друга, упоредо, на небесима.“</a:t>
            </a:r>
            <a:endParaRPr lang="en-US" sz="3100" dirty="0"/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2131A4-B111-4FEC-81A8-4E8865490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32"/>
    </mc:Choice>
    <mc:Fallback>
      <p:transition spd="slow" advTm="104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И. Андрић, „Његош као трагични јунак косовске мисли“ (1935)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r-Cyrl-RS" dirty="0"/>
              <a:t>     </a:t>
            </a:r>
          </a:p>
          <a:p>
            <a:pPr marL="0" indent="0">
              <a:buNone/>
            </a:pPr>
            <a:r>
              <a:rPr lang="sr-Cyrl-RS" dirty="0"/>
              <a:t>     </a:t>
            </a:r>
            <a:r>
              <a:rPr lang="sr-Cyrl-RS" sz="3500" dirty="0"/>
              <a:t>„</a:t>
            </a:r>
            <a:r>
              <a:rPr lang="ru-RU" sz="3500" dirty="0"/>
              <a:t>Дошао је дан владичине смрти. </a:t>
            </a:r>
          </a:p>
          <a:p>
            <a:pPr marL="0" indent="0" algn="just">
              <a:buNone/>
            </a:pPr>
            <a:r>
              <a:rPr lang="ru-RU" sz="3500" dirty="0"/>
              <a:t>     Био је опет сив јесенски дан, са истим оним декором, био је 18. октобар по старом, Лучиндан, око 10 часова пре подне, дакле </a:t>
            </a:r>
            <a:r>
              <a:rPr lang="ru-RU" sz="3500" i="1" dirty="0"/>
              <a:t>исти дан и исти сат кад је пре двадесет и једну годину на истом месту, над мртвим Петром </a:t>
            </a:r>
            <a:r>
              <a:rPr lang="sr-Cyrl-RS" sz="3500" i="1" dirty="0"/>
              <a:t>Првим</a:t>
            </a:r>
            <a:r>
              <a:rPr lang="ru-RU" sz="3500" i="1" dirty="0"/>
              <a:t>, млади Раде Томов закалуђерен и проглашен за поглавара земље</a:t>
            </a:r>
            <a:r>
              <a:rPr lang="ru-RU" sz="3500" dirty="0"/>
              <a:t>. (...)</a:t>
            </a:r>
          </a:p>
          <a:p>
            <a:pPr marL="0" indent="0" algn="just">
              <a:buNone/>
            </a:pPr>
            <a:r>
              <a:rPr lang="ru-RU" sz="3500" dirty="0"/>
              <a:t>      </a:t>
            </a:r>
            <a:r>
              <a:rPr lang="ru-RU" sz="3500" i="1" dirty="0"/>
              <a:t>Чудесном и прецизном геометријом судбине</a:t>
            </a:r>
            <a:r>
              <a:rPr lang="ru-RU" sz="3500" dirty="0"/>
              <a:t>, </a:t>
            </a:r>
            <a:r>
              <a:rPr lang="ru-RU" sz="3500" b="1" i="1" dirty="0"/>
              <a:t>трагични круг</a:t>
            </a:r>
            <a:r>
              <a:rPr lang="ru-RU" sz="3500" dirty="0"/>
              <a:t> </a:t>
            </a:r>
            <a:r>
              <a:rPr lang="ru-RU" sz="3500" i="1" dirty="0"/>
              <a:t>завршио се у тачки са које је кренуо</a:t>
            </a:r>
            <a:r>
              <a:rPr lang="ru-RU" sz="3500" dirty="0"/>
              <a:t>. Видели сте, у овом кругу, као на Косову самом,</a:t>
            </a:r>
          </a:p>
          <a:p>
            <a:pPr marL="0" indent="0" algn="just">
              <a:buNone/>
            </a:pPr>
            <a:endParaRPr lang="en-US" sz="3500" dirty="0"/>
          </a:p>
          <a:p>
            <a:pPr marL="0" indent="0">
              <a:buNone/>
            </a:pPr>
            <a:r>
              <a:rPr lang="ru-RU" sz="3500" dirty="0"/>
              <a:t>               </a:t>
            </a:r>
            <a:r>
              <a:rPr lang="ru-RU" sz="3500" i="1" dirty="0"/>
              <a:t>Све је свето и честито било</a:t>
            </a:r>
            <a:endParaRPr lang="sr-Cyrl-RS" sz="3500" i="1" dirty="0"/>
          </a:p>
          <a:p>
            <a:pPr marL="0" indent="0">
              <a:buNone/>
            </a:pPr>
            <a:r>
              <a:rPr lang="sr-Cyrl-RS" sz="3500" dirty="0"/>
              <a:t>               </a:t>
            </a:r>
            <a:r>
              <a:rPr lang="en-US" sz="3500" i="1" dirty="0"/>
              <a:t>И </a:t>
            </a:r>
            <a:r>
              <a:rPr lang="en-US" sz="3500" i="1" dirty="0" err="1"/>
              <a:t>миломе</a:t>
            </a:r>
            <a:r>
              <a:rPr lang="en-US" sz="3500" i="1" dirty="0"/>
              <a:t> </a:t>
            </a:r>
            <a:r>
              <a:rPr lang="en-US" sz="3500" i="1" dirty="0" err="1"/>
              <a:t>Богу</a:t>
            </a:r>
            <a:r>
              <a:rPr lang="en-US" sz="3500" i="1" dirty="0"/>
              <a:t> </a:t>
            </a:r>
            <a:r>
              <a:rPr lang="en-US" sz="3500" i="1" dirty="0" err="1"/>
              <a:t>приступачно</a:t>
            </a:r>
            <a:r>
              <a:rPr lang="en-US" sz="3500" dirty="0"/>
              <a:t>.“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     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A0BB6F-A64D-4795-9D7E-B36CC2EE2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35"/>
    </mc:Choice>
    <mc:Fallback>
      <p:transition spd="slow" advTm="11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2400" b="1" dirty="0">
                <a:solidFill>
                  <a:srgbClr val="002060"/>
                </a:solidFill>
              </a:rPr>
              <a:t>М. Крлежа, „О стопедесетогодишњици устанка“ 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sr-Cyrl-RS" sz="2400" b="1" dirty="0">
                <a:solidFill>
                  <a:srgbClr val="002060"/>
                </a:solidFill>
              </a:rPr>
              <a:t>(1954)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2135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sr-Cyrl-RS" dirty="0"/>
              <a:t>      </a:t>
            </a:r>
          </a:p>
          <a:p>
            <a:pPr marL="0" indent="0" algn="just">
              <a:buNone/>
            </a:pPr>
            <a:r>
              <a:rPr lang="sr-Cyrl-RS" sz="3200" dirty="0"/>
              <a:t>      „</a:t>
            </a:r>
            <a:r>
              <a:rPr lang="sr-Cyrl-RS" sz="3200" i="1" dirty="0"/>
              <a:t>Народи у хисторији нису моралне ни тјелесне константе</a:t>
            </a:r>
            <a:r>
              <a:rPr lang="sr-Cyrl-RS" sz="3200" dirty="0"/>
              <a:t> и не треба их идеализирати у мисаоном или програматском смислу</a:t>
            </a:r>
            <a:r>
              <a:rPr lang="sr-Cyrl-RS" sz="3200" i="1" dirty="0"/>
              <a:t> као да би били јединствени и цјеловити организми</a:t>
            </a:r>
            <a:r>
              <a:rPr lang="sr-Cyrl-RS" sz="3200" dirty="0"/>
              <a:t>, који трају у простору и у времену по непромјенљивим законима. </a:t>
            </a:r>
            <a:r>
              <a:rPr lang="sr-Cyrl-RS" sz="3200" i="1" dirty="0"/>
              <a:t>Народи подвргнути су трајним измјенама</a:t>
            </a:r>
            <a:r>
              <a:rPr lang="sr-Cyrl-RS" sz="3200" dirty="0"/>
              <a:t>, пак према томе ни наши народи нису у том погледу никакав изузетак. (...) </a:t>
            </a:r>
          </a:p>
          <a:p>
            <a:pPr marL="0" indent="0" algn="just">
              <a:buNone/>
            </a:pPr>
            <a:r>
              <a:rPr lang="sr-Cyrl-RS" sz="3200" dirty="0"/>
              <a:t>      </a:t>
            </a:r>
            <a:r>
              <a:rPr lang="sr-Cyrl-RS" sz="3200" b="1" i="1" dirty="0"/>
              <a:t>Нема према томе напредних ни назадних народа</a:t>
            </a:r>
            <a:r>
              <a:rPr lang="sr-Cyrl-RS" sz="3200" dirty="0"/>
              <a:t>, али тешка и окрутна борба у којој народи крваре кроз све цивилизације може да има </a:t>
            </a:r>
            <a:r>
              <a:rPr lang="sr-Cyrl-RS" sz="3200" i="1" dirty="0"/>
              <a:t>прогресивни карактер</a:t>
            </a:r>
            <a:r>
              <a:rPr lang="sr-Cyrl-RS" sz="3200" dirty="0"/>
              <a:t>. (...) </a:t>
            </a:r>
          </a:p>
          <a:p>
            <a:pPr marL="0" indent="0" algn="just">
              <a:buNone/>
            </a:pPr>
            <a:r>
              <a:rPr lang="sr-Cyrl-RS" sz="3200" dirty="0"/>
              <a:t>      Ако постоји нека константа у хисторији јужнословјенских народа којима је судбина удијелила незавидну улогу да су се вјековног ропства ослободили тек јучер... онда је то управо </a:t>
            </a:r>
            <a:r>
              <a:rPr lang="sr-Cyrl-RS" sz="3200" b="1" i="1" dirty="0"/>
              <a:t>константа јужнословјенске вјековне борбе за ослобођење</a:t>
            </a:r>
            <a:r>
              <a:rPr lang="sr-Cyrl-RS" sz="3200" dirty="0"/>
              <a:t>. (...)</a:t>
            </a:r>
          </a:p>
          <a:p>
            <a:pPr marL="0" indent="0" algn="just">
              <a:buNone/>
            </a:pPr>
            <a:r>
              <a:rPr lang="sr-Cyrl-RS" sz="3200" dirty="0"/>
              <a:t>      У оквиру тог вјековног процеса </a:t>
            </a:r>
            <a:r>
              <a:rPr lang="sr-Cyrl-RS" sz="3200" b="1" i="1" dirty="0"/>
              <a:t>српски је устанак у свакоме погледу прогресиван сигнал наше хисторије</a:t>
            </a:r>
            <a:r>
              <a:rPr lang="sr-Cyrl-RS" sz="3200" dirty="0"/>
              <a:t>, један од најславнијих барјака у дуготрајним биткама за уједињење наших народа...“ 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09F2F6-6446-45B3-8EB1-ED989C3DE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9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457"/>
    </mc:Choice>
    <mc:Fallback>
      <p:transition spd="slow" advTm="22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>
                <a:solidFill>
                  <a:srgbClr val="002060"/>
                </a:solidFill>
              </a:rPr>
              <a:t>Иво Андрић  и  Мирослав Крлежа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05000"/>
            <a:ext cx="5943600" cy="41148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DD662F-B263-4361-81B6-4EA57B652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2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6"/>
    </mc:Choice>
    <mc:Fallback>
      <p:transition spd="slow" advTm="1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16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504983-40A1-40A4-9A60-3345B4DDF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60"/>
    </mc:Choice>
    <mc:Fallback>
      <p:transition spd="slow" advTm="5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533400"/>
          </a:xfrm>
        </p:spPr>
        <p:txBody>
          <a:bodyPr/>
          <a:lstStyle/>
          <a:p>
            <a:pPr algn="ctr"/>
            <a:r>
              <a:rPr lang="sr-Cyrl-RS" dirty="0"/>
              <a:t>Андрић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/>
              <a:t>Крлежа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Cyrl-RS" sz="1800" dirty="0"/>
              <a:t>рођ. 9. </a:t>
            </a:r>
            <a:r>
              <a:rPr lang="sr-Latn-RS" sz="1800" dirty="0"/>
              <a:t>X </a:t>
            </a:r>
            <a:r>
              <a:rPr lang="sr-Cyrl-RS" sz="1800" dirty="0"/>
              <a:t>1892. (отац Антун, мајка Катарина Пејић)</a:t>
            </a:r>
          </a:p>
          <a:p>
            <a:pPr algn="just"/>
            <a:r>
              <a:rPr lang="sr-Cyrl-RS" sz="1800" dirty="0"/>
              <a:t>отац умире 1894, Иво одлази тетки у Вишеград и ту почиње школовање, од 1903. у гимназији у Сарајеву</a:t>
            </a:r>
          </a:p>
          <a:p>
            <a:pPr algn="just"/>
            <a:r>
              <a:rPr lang="sr-Cyrl-RS" sz="1800" dirty="0"/>
              <a:t>1911.  први објављени рад, песма у прози „У сумрак“</a:t>
            </a:r>
          </a:p>
          <a:p>
            <a:pPr algn="just"/>
            <a:r>
              <a:rPr lang="sr-Cyrl-RS" sz="1800" dirty="0"/>
              <a:t>један од оснивача и председник покрета </a:t>
            </a:r>
            <a:r>
              <a:rPr lang="sr-Cyrl-RS" sz="1800" i="1" dirty="0"/>
              <a:t>Млада Босна </a:t>
            </a:r>
            <a:r>
              <a:rPr lang="sr-Cyrl-RS" sz="1800" dirty="0"/>
              <a:t>(</a:t>
            </a:r>
            <a:r>
              <a:rPr lang="en-US" sz="1800" dirty="0"/>
              <a:t>„</a:t>
            </a:r>
            <a:r>
              <a:rPr lang="sr-Cyrl-RS" sz="1800" dirty="0"/>
              <a:t>Како радосно слутим дане великих дела, И диже се и гори хајдучка крв...“)</a:t>
            </a:r>
          </a:p>
          <a:p>
            <a:r>
              <a:rPr lang="sr-Cyrl-RS" sz="1800" dirty="0"/>
              <a:t>1912. уписује Мудрословни факултет  у Загребу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r-Cyrl-RS" sz="1800" dirty="0"/>
              <a:t>рођ. 7. </a:t>
            </a:r>
            <a:r>
              <a:rPr lang="sr-Latn-RS" sz="1800" dirty="0"/>
              <a:t>VII 1893  (</a:t>
            </a:r>
            <a:r>
              <a:rPr lang="sr-Cyrl-RS" sz="1800" dirty="0"/>
              <a:t>отац Мирослав, мајка Ивана Дрожар)</a:t>
            </a:r>
          </a:p>
          <a:p>
            <a:pPr algn="just"/>
            <a:r>
              <a:rPr lang="sr-Cyrl-RS" sz="1800" dirty="0"/>
              <a:t>отац живи све до 1952, синовљев однос према њему противречан; основну школу и гимназију похађа у Загребу</a:t>
            </a:r>
          </a:p>
          <a:p>
            <a:pPr algn="just"/>
            <a:r>
              <a:rPr lang="sr-Cyrl-RS" sz="1800" dirty="0"/>
              <a:t>1908. похађа кадетску школу у Печују, преводи Ибзена и Петефија</a:t>
            </a:r>
          </a:p>
          <a:p>
            <a:pPr algn="just"/>
            <a:r>
              <a:rPr lang="sr-Cyrl-RS" sz="1800" dirty="0"/>
              <a:t>1911. војна академија</a:t>
            </a:r>
            <a:r>
              <a:rPr lang="sr-Latn-RS" sz="1800" dirty="0"/>
              <a:t> </a:t>
            </a:r>
            <a:r>
              <a:rPr lang="sr-Cyrl-RS" sz="1800" dirty="0"/>
              <a:t>у Пешти („И најпослије... одбацио сам сабљу и постао књижевником“)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>
                <a:solidFill>
                  <a:srgbClr val="002060"/>
                </a:solidFill>
              </a:rPr>
              <a:t>Упоредне   биографије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71CD47-8FA6-44DA-B4EE-6E0831268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51"/>
    </mc:Choice>
    <mc:Fallback>
      <p:transition spd="slow" advTm="9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b="1" dirty="0">
                <a:solidFill>
                  <a:srgbClr val="002060"/>
                </a:solidFill>
              </a:rPr>
              <a:t>Андрић   и   Крлежа  1912.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3200399" cy="4495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6400"/>
            <a:ext cx="3352800" cy="44196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DDEAF1-3D11-4E1C-A19C-6E915EC46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9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9"/>
    </mc:Choice>
    <mc:Fallback>
      <p:transition spd="slow" advTm="2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/>
              <a:t>Андрић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/>
              <a:t>Крлежа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sr-Cyrl-RS" sz="1800" dirty="0"/>
              <a:t>1913. сусреће се с Кјеркегоровим делима; први знаци плућног обољења</a:t>
            </a:r>
          </a:p>
          <a:p>
            <a:r>
              <a:rPr lang="sr-Cyrl-RS" sz="1800" dirty="0"/>
              <a:t>1914. предавања из историје слуша у Кракову; појављује се </a:t>
            </a:r>
            <a:r>
              <a:rPr lang="sr-Cyrl-RS" sz="1800" i="1" dirty="0"/>
              <a:t>Хрватска млада лирика</a:t>
            </a:r>
            <a:r>
              <a:rPr lang="sr-Cyrl-RS" sz="1800" dirty="0"/>
              <a:t> и у њој 6 Андрићевих песама;</a:t>
            </a:r>
          </a:p>
          <a:p>
            <a:r>
              <a:rPr lang="sr-Cyrl-RS" sz="1800" dirty="0"/>
              <a:t>крајем јула, а после Видовданског атентата, ухапшен као припадник национално-револуционарне омладине; после Сплита, пребачен у тамницу у Марибору </a:t>
            </a:r>
          </a:p>
          <a:p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r-Cyrl-RS" sz="1800" dirty="0"/>
              <a:t>1912. бежи с војне академије у Београд у жељи да се бори у Балканском рату („Србија... за којом смо чезнули као за другом обалом“); бива примљен „сумњичаво,  неповјерљиво“</a:t>
            </a:r>
          </a:p>
          <a:p>
            <a:r>
              <a:rPr lang="sr-Cyrl-RS" sz="1800" dirty="0"/>
              <a:t>1913. друго бекство у Србију („Много је занесењака сањало о Београду као о максимали јужнословенског спасења“); осумњичен за шпијунажу</a:t>
            </a:r>
          </a:p>
          <a:p>
            <a:r>
              <a:rPr lang="sr-Cyrl-RS" sz="1800" dirty="0"/>
              <a:t>1914. први објављени радови (</a:t>
            </a:r>
            <a:r>
              <a:rPr lang="sr-Cyrl-RS" sz="1800" i="1" dirty="0"/>
              <a:t>Легенда</a:t>
            </a:r>
            <a:r>
              <a:rPr lang="sr-Cyrl-RS" sz="1800" dirty="0"/>
              <a:t>, </a:t>
            </a:r>
            <a:r>
              <a:rPr lang="sr-Cyrl-RS" sz="1800" i="1" dirty="0"/>
              <a:t>Маскерата</a:t>
            </a:r>
            <a:r>
              <a:rPr lang="sr-Cyrl-RS" sz="1800" dirty="0"/>
              <a:t>)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>
                <a:solidFill>
                  <a:srgbClr val="002060"/>
                </a:solidFill>
              </a:rPr>
              <a:t>Упоредне   биографије</a:t>
            </a:r>
            <a:r>
              <a:rPr lang="sr-Cyrl-RS" b="1" dirty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B2A07A-6553-47F5-B0C6-20B5DCE54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152"/>
    </mc:Choice>
    <mc:Fallback>
      <p:transition spd="slow" advTm="16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/>
              <a:t>Андрић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/>
              <a:t>Крлежа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sr-Cyrl-RS" sz="1800" dirty="0"/>
              <a:t>1915.  пуштен из Марибора, стиже у Овчарево, код Травника, где принудно борави</a:t>
            </a:r>
          </a:p>
          <a:p>
            <a:r>
              <a:rPr lang="sr-Cyrl-RS" sz="1800" dirty="0"/>
              <a:t>1916. пребачен у Зеницу</a:t>
            </a:r>
          </a:p>
          <a:p>
            <a:r>
              <a:rPr lang="sr-Cyrl-RS" sz="1800" dirty="0"/>
              <a:t>мобилисан, али завршава у болници</a:t>
            </a:r>
          </a:p>
          <a:p>
            <a:r>
              <a:rPr lang="sr-Cyrl-RS" sz="1800" dirty="0"/>
              <a:t>1918. учествује у покретању и уређивању часописа </a:t>
            </a:r>
            <a:r>
              <a:rPr lang="sr-Cyrl-RS" sz="1800" i="1" dirty="0"/>
              <a:t>Књижевни  југ</a:t>
            </a:r>
            <a:r>
              <a:rPr lang="sr-Latn-RS" sz="1800" dirty="0"/>
              <a:t>,</a:t>
            </a:r>
            <a:r>
              <a:rPr lang="sr-Cyrl-RS" sz="1800" dirty="0"/>
              <a:t> у чијем издању се појављује </a:t>
            </a:r>
            <a:r>
              <a:rPr lang="sr-Latn-RS" sz="1800" i="1" dirty="0"/>
              <a:t>Ex ponto </a:t>
            </a:r>
            <a:endParaRPr lang="sr-Cyrl-RS" sz="1800" i="1" dirty="0"/>
          </a:p>
          <a:p>
            <a:r>
              <a:rPr lang="sr-Cyrl-RS" sz="1800" dirty="0"/>
              <a:t>запослен  у Секцији за организацију и агитацију Народног вијећа СХС</a:t>
            </a:r>
            <a:r>
              <a:rPr lang="sr-Cyrl-RS" sz="1800" i="1" dirty="0"/>
              <a:t> 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r-Cyrl-RS" sz="1800" dirty="0"/>
              <a:t>1915–1916. мобилисан као војни писар у Загребу</a:t>
            </a:r>
          </a:p>
          <a:p>
            <a:r>
              <a:rPr lang="sr-Cyrl-RS" sz="1800" dirty="0"/>
              <a:t>1916.  после проблема с плућима послат на ратиште у Галицију</a:t>
            </a:r>
            <a:endParaRPr lang="sr-Latn-RS" sz="1800" dirty="0"/>
          </a:p>
          <a:p>
            <a:r>
              <a:rPr lang="sr-Cyrl-RS" sz="1800" dirty="0"/>
              <a:t>социјалдемократски оријентисан</a:t>
            </a:r>
          </a:p>
          <a:p>
            <a:r>
              <a:rPr lang="sr-Cyrl-RS" sz="1800" dirty="0"/>
              <a:t>1917.  </a:t>
            </a:r>
            <a:r>
              <a:rPr lang="sr-Cyrl-RS" sz="1800" i="1" dirty="0"/>
              <a:t>Хрватска рапсодија</a:t>
            </a:r>
            <a:r>
              <a:rPr lang="sr-Cyrl-RS" sz="1800" dirty="0"/>
              <a:t>, </a:t>
            </a:r>
            <a:r>
              <a:rPr lang="sr-Cyrl-RS" sz="1800" i="1" dirty="0"/>
              <a:t>Пан</a:t>
            </a:r>
          </a:p>
          <a:p>
            <a:r>
              <a:rPr lang="en-US" sz="1800" dirty="0"/>
              <a:t>1918. </a:t>
            </a:r>
            <a:r>
              <a:rPr lang="sr-Cyrl-RS" sz="1800" dirty="0"/>
              <a:t>на банкету у част српских официра из Великог рата у Загребу јавно иступа против Славка Кватерника, команданта аустријске окупационе управе Београда 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>
                <a:solidFill>
                  <a:srgbClr val="002060"/>
                </a:solidFill>
              </a:rPr>
              <a:t>Упоредне   биографије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701A83E-4A12-418F-97D5-5778603B1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2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630"/>
    </mc:Choice>
    <mc:Fallback>
      <p:transition spd="slow" advTm="140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/>
              <a:t>Андрић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/>
              <a:t>Крлежа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Cyrl-RS" sz="1800" dirty="0"/>
              <a:t>1919.  секретар у Министарству вера; сели се у Београд („Клима је оштрија, али пријатнија него у Загребу. Имам много познаника али сам много сам.“)</a:t>
            </a:r>
          </a:p>
          <a:p>
            <a:r>
              <a:rPr lang="sr-Cyrl-RS" sz="1800" dirty="0"/>
              <a:t>1920. </a:t>
            </a:r>
            <a:r>
              <a:rPr lang="sr-Cyrl-RS" sz="1800" i="1" dirty="0"/>
              <a:t>Пут Алије Ђерзелеза</a:t>
            </a:r>
            <a:r>
              <a:rPr lang="sr-Cyrl-RS" sz="1800" dirty="0"/>
              <a:t>;</a:t>
            </a:r>
            <a:r>
              <a:rPr lang="sr-Cyrl-RS" sz="1800" i="1" dirty="0"/>
              <a:t> </a:t>
            </a:r>
            <a:r>
              <a:rPr lang="sr-Cyrl-RS" sz="1800" dirty="0"/>
              <a:t>дипломатска служба у Ватикану, затим наредних година следе Букурешт, Грац, Мадрид, Женева, Брисел, Берлин, Марсеј...</a:t>
            </a:r>
          </a:p>
          <a:p>
            <a:r>
              <a:rPr lang="sr-Cyrl-RS" sz="1800" dirty="0"/>
              <a:t>поводом  похвала на рачун раних радова: „Ваља да напишем убрзо што друго, иначе пропадох у ништавилу признања...“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RS" sz="1800" dirty="0"/>
              <a:t>1918. </a:t>
            </a:r>
            <a:r>
              <a:rPr lang="sr-Cyrl-RS" sz="1800" i="1" dirty="0"/>
              <a:t>Пјесме </a:t>
            </a:r>
            <a:r>
              <a:rPr lang="sr-Latn-RS" sz="1800" i="1" dirty="0"/>
              <a:t>I</a:t>
            </a:r>
            <a:r>
              <a:rPr lang="sr-Latn-RS" sz="1800" dirty="0"/>
              <a:t>, </a:t>
            </a:r>
            <a:r>
              <a:rPr lang="sr-Cyrl-RS" sz="1800" dirty="0"/>
              <a:t>Пјесме</a:t>
            </a:r>
            <a:r>
              <a:rPr lang="sr-Latn-RS" sz="1800" i="1" dirty="0"/>
              <a:t> II</a:t>
            </a:r>
            <a:endParaRPr lang="sr-Cyrl-RS" sz="1800" i="1" dirty="0"/>
          </a:p>
          <a:p>
            <a:r>
              <a:rPr lang="sr-Cyrl-RS" sz="1800" dirty="0"/>
              <a:t>1919. покреће </a:t>
            </a:r>
            <a:r>
              <a:rPr lang="sr-Cyrl-RS" sz="1800" i="1" dirty="0"/>
              <a:t>Пламен</a:t>
            </a:r>
            <a:r>
              <a:rPr lang="sr-Cyrl-RS" sz="1800" dirty="0"/>
              <a:t>; постаје члан КПЈ ;  </a:t>
            </a:r>
            <a:r>
              <a:rPr lang="sr-Cyrl-RS" sz="1800" i="1" dirty="0"/>
              <a:t>Пјесме </a:t>
            </a:r>
            <a:r>
              <a:rPr lang="sr-Latn-RS" sz="1800" i="1" dirty="0"/>
              <a:t>III</a:t>
            </a:r>
            <a:r>
              <a:rPr lang="sr-Latn-RS" sz="1800" dirty="0"/>
              <a:t>, </a:t>
            </a:r>
            <a:r>
              <a:rPr lang="sr-Latn-RS" sz="1800" i="1" dirty="0"/>
              <a:t> </a:t>
            </a:r>
            <a:r>
              <a:rPr lang="sr-Cyrl-RS" sz="1800" i="1" dirty="0"/>
              <a:t>Лирика</a:t>
            </a:r>
            <a:r>
              <a:rPr lang="sr-Cyrl-RS" sz="1800" dirty="0"/>
              <a:t>; у Хрв. нар. казалишту демонстративно напушта једну представу, а у књизи </a:t>
            </a:r>
            <a:r>
              <a:rPr lang="sr-Cyrl-RS" sz="1800" i="1" dirty="0"/>
              <a:t>Мој обрачун с њима </a:t>
            </a:r>
            <a:r>
              <a:rPr lang="sr-Cyrl-RS" sz="1800" dirty="0"/>
              <a:t>бележи: „У знак протеста напустио је гледалипте заједно са мном и књижевник Иво Андрић...“</a:t>
            </a:r>
            <a:endParaRPr lang="sr-Cyrl-RS" sz="1800" i="1" dirty="0"/>
          </a:p>
          <a:p>
            <a:r>
              <a:rPr lang="sr-Cyrl-RS" sz="1800" dirty="0"/>
              <a:t>1920. Драма </a:t>
            </a:r>
            <a:r>
              <a:rPr lang="sr-Cyrl-RS" sz="1800" i="1" dirty="0"/>
              <a:t>Галиција </a:t>
            </a:r>
            <a:r>
              <a:rPr lang="sr-Cyrl-RS" sz="1800" dirty="0"/>
              <a:t>забрањена за извођење на дан проглашења Обзнане;  </a:t>
            </a:r>
            <a:r>
              <a:rPr lang="sr-Cyrl-RS" sz="1800" i="1" dirty="0"/>
              <a:t>Три кавалира госпођице Меланије </a:t>
            </a:r>
            <a:endParaRPr lang="sr-Cyrl-RS" sz="1800" dirty="0"/>
          </a:p>
          <a:p>
            <a:r>
              <a:rPr lang="sr-Cyrl-RS" sz="1800" dirty="0"/>
              <a:t>1921.  </a:t>
            </a:r>
            <a:r>
              <a:rPr lang="sr-Cyrl-RS" sz="1800" i="1" dirty="0"/>
              <a:t>Три домобрана</a:t>
            </a:r>
            <a:r>
              <a:rPr lang="sr-Cyrl-RS" sz="1800" dirty="0"/>
              <a:t>, </a:t>
            </a:r>
            <a:r>
              <a:rPr lang="sr-Cyrl-RS" sz="1800" i="1" dirty="0"/>
              <a:t>Барака Пет Бе</a:t>
            </a:r>
            <a:r>
              <a:rPr lang="sr-Cyrl-RS" sz="1800" dirty="0"/>
              <a:t>, </a:t>
            </a:r>
            <a:r>
              <a:rPr lang="sr-Cyrl-RS" sz="1800" i="1" dirty="0"/>
              <a:t>Краљевска угарска домобранска новела </a:t>
            </a:r>
          </a:p>
          <a:p>
            <a:r>
              <a:rPr lang="sr-Cyrl-RS" sz="1800" dirty="0"/>
              <a:t>пријатељство с Драгишом Васићем 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>
                <a:solidFill>
                  <a:srgbClr val="002060"/>
                </a:solidFill>
              </a:rPr>
              <a:t>Упоредне   биографије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BB5D73D-F674-4393-9F43-4C327D3FB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24"/>
    </mc:Choice>
    <mc:Fallback>
      <p:transition spd="slow" advTm="21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/>
              <a:t>Андрић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/>
              <a:t>Крлежа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sr-Cyrl-RS" sz="1800" dirty="0"/>
              <a:t>1921.  </a:t>
            </a:r>
            <a:r>
              <a:rPr lang="sr-Cyrl-RS" sz="1800" i="1" dirty="0"/>
              <a:t>Немири</a:t>
            </a:r>
          </a:p>
          <a:p>
            <a:r>
              <a:rPr lang="sr-Cyrl-RS" sz="1800" dirty="0"/>
              <a:t>1924.  </a:t>
            </a:r>
            <a:r>
              <a:rPr lang="sr-Cyrl-RS" sz="1800" i="1" dirty="0"/>
              <a:t>Приповетке</a:t>
            </a:r>
            <a:r>
              <a:rPr lang="sr-Cyrl-RS" sz="1800" dirty="0"/>
              <a:t>;</a:t>
            </a:r>
            <a:r>
              <a:rPr lang="sr-Cyrl-RS" sz="1800" i="1" dirty="0"/>
              <a:t> </a:t>
            </a:r>
            <a:r>
              <a:rPr lang="sr-Cyrl-RS" sz="1800" dirty="0"/>
              <a:t>докторира у Грацу с темом о културном животу Босне под османском влашћу </a:t>
            </a:r>
          </a:p>
          <a:p>
            <a:r>
              <a:rPr lang="sr-Cyrl-RS" sz="1800" dirty="0"/>
              <a:t>1925.  смрт мајке</a:t>
            </a:r>
          </a:p>
          <a:p>
            <a:r>
              <a:rPr lang="sr-Cyrl-RS" sz="1800" dirty="0"/>
              <a:t>1926. постаје дописни члан САНУ (редовни од 1939)</a:t>
            </a:r>
          </a:p>
          <a:p>
            <a:r>
              <a:rPr lang="sr-Cyrl-RS" sz="1800" dirty="0"/>
              <a:t>1927.  </a:t>
            </a:r>
            <a:r>
              <a:rPr lang="sr-Cyrl-RS" sz="1800" i="1" dirty="0"/>
              <a:t>Аникина времена </a:t>
            </a:r>
            <a:endParaRPr lang="sr-Cyrl-RS" sz="1800" dirty="0"/>
          </a:p>
          <a:p>
            <a:r>
              <a:rPr lang="sr-Cyrl-RS" sz="1800" dirty="0"/>
              <a:t>1929.  есеј  „Гоја“ </a:t>
            </a:r>
          </a:p>
          <a:p>
            <a:r>
              <a:rPr lang="sr-Cyrl-RS" sz="1800" dirty="0"/>
              <a:t>1931.  </a:t>
            </a:r>
            <a:r>
              <a:rPr lang="sr-Cyrl-RS" sz="1800" i="1" dirty="0"/>
              <a:t>Приповетке</a:t>
            </a:r>
            <a:r>
              <a:rPr lang="sr-Cyrl-RS" sz="1800" dirty="0"/>
              <a:t>, друга књига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sr-Cyrl-RS" sz="1800" dirty="0"/>
              <a:t>1922. драме </a:t>
            </a:r>
            <a:r>
              <a:rPr lang="sr-Cyrl-RS" sz="1800" i="1" dirty="0"/>
              <a:t>Адам и Ева</a:t>
            </a:r>
            <a:r>
              <a:rPr lang="sr-Cyrl-RS" sz="1800" dirty="0"/>
              <a:t> и </a:t>
            </a:r>
            <a:r>
              <a:rPr lang="sr-Cyrl-RS" sz="1800" i="1" dirty="0"/>
              <a:t>Голгота </a:t>
            </a:r>
          </a:p>
          <a:p>
            <a:r>
              <a:rPr lang="sr-Cyrl-RS" sz="1800" dirty="0"/>
              <a:t>1923.  „Вражји оток“; </a:t>
            </a:r>
            <a:r>
              <a:rPr lang="sr-Cyrl-RS" sz="1800" i="1" dirty="0"/>
              <a:t>Лирика</a:t>
            </a:r>
            <a:r>
              <a:rPr lang="sr-Cyrl-RS" sz="1800" dirty="0"/>
              <a:t>; </a:t>
            </a:r>
            <a:r>
              <a:rPr lang="sr-Cyrl-RS" sz="1800" i="1" dirty="0"/>
              <a:t>Вучјак </a:t>
            </a:r>
            <a:r>
              <a:rPr lang="sr-Cyrl-RS" sz="1800" dirty="0"/>
              <a:t>;  покреће часопис </a:t>
            </a:r>
            <a:r>
              <a:rPr lang="sr-Cyrl-RS" sz="1800" i="1" dirty="0"/>
              <a:t>Књижевна република</a:t>
            </a:r>
            <a:r>
              <a:rPr lang="sr-Cyrl-RS" sz="1800" dirty="0"/>
              <a:t>; заступа идеју балканске социјалистичке федерације републиканског типа</a:t>
            </a:r>
          </a:p>
          <a:p>
            <a:r>
              <a:rPr lang="sr-Cyrl-RS" sz="1800" dirty="0"/>
              <a:t>1925. боравак у Совјетском савезу (</a:t>
            </a:r>
            <a:r>
              <a:rPr lang="sr-Cyrl-RS" sz="1800" i="1" dirty="0"/>
              <a:t>Излет у Русију</a:t>
            </a:r>
            <a:r>
              <a:rPr lang="sr-Cyrl-RS" sz="1800" dirty="0"/>
              <a:t>, 1926) </a:t>
            </a:r>
          </a:p>
          <a:p>
            <a:r>
              <a:rPr lang="sr-Cyrl-RS" sz="1800" dirty="0"/>
              <a:t>1926. смрт  мајке</a:t>
            </a:r>
          </a:p>
          <a:p>
            <a:r>
              <a:rPr lang="sr-Cyrl-RS" sz="1800" dirty="0"/>
              <a:t>1928. </a:t>
            </a:r>
            <a:r>
              <a:rPr lang="sr-Cyrl-RS" sz="1800" i="1" dirty="0"/>
              <a:t>Господа Глембајеви</a:t>
            </a:r>
            <a:r>
              <a:rPr lang="sr-Cyrl-RS" sz="1800" dirty="0"/>
              <a:t>; </a:t>
            </a:r>
            <a:r>
              <a:rPr lang="sr-Cyrl-RS" sz="1800" i="1" dirty="0"/>
              <a:t>У агонији </a:t>
            </a:r>
          </a:p>
          <a:p>
            <a:r>
              <a:rPr lang="sr-Cyrl-RS" sz="1800" dirty="0"/>
              <a:t>1931. </a:t>
            </a:r>
            <a:r>
              <a:rPr lang="sr-Cyrl-RS" sz="1800" i="1" dirty="0"/>
              <a:t>Леда</a:t>
            </a:r>
            <a:r>
              <a:rPr lang="sr-Cyrl-RS" sz="1800" dirty="0"/>
              <a:t>; </a:t>
            </a:r>
            <a:r>
              <a:rPr lang="sr-Cyrl-RS" sz="1800" i="1" dirty="0"/>
              <a:t>Књига пјесама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>
                <a:solidFill>
                  <a:srgbClr val="002060"/>
                </a:solidFill>
              </a:rPr>
              <a:t>Упоредне   биографије 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B3BB6E-FBD4-4235-8A51-960CDAAD9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1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81"/>
    </mc:Choice>
    <mc:Fallback>
      <p:transition spd="slow" advTm="8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/>
              <a:t>Андрић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/>
              <a:t>Крлежа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sr-Cyrl-RS" sz="1800" dirty="0"/>
              <a:t>1933.  одбија да уђе у </a:t>
            </a:r>
            <a:r>
              <a:rPr lang="sr-Cyrl-RS" sz="1800" i="1" dirty="0"/>
              <a:t>Антологију новије хрватске </a:t>
            </a:r>
            <a:r>
              <a:rPr lang="sr-Cyrl-RS" sz="1800" dirty="0"/>
              <a:t>лирике, заступајући „најшире гледиште јединства“</a:t>
            </a:r>
          </a:p>
          <a:p>
            <a:r>
              <a:rPr lang="sr-Cyrl-RS" sz="1800" dirty="0"/>
              <a:t>1934. на Коларцу држи предавање „Његош као трагични јунак косовске мисли“ </a:t>
            </a:r>
            <a:endParaRPr lang="sr-Latn-RS" sz="1800" dirty="0"/>
          </a:p>
          <a:p>
            <a:r>
              <a:rPr lang="sr-Cyrl-RS" sz="1800" dirty="0"/>
              <a:t>1935. „Разговор са Гојом”</a:t>
            </a:r>
          </a:p>
          <a:p>
            <a:r>
              <a:rPr lang="sr-Cyrl-RS" sz="1800" dirty="0"/>
              <a:t>1937. помоћник министра иностраних дела</a:t>
            </a:r>
          </a:p>
          <a:p>
            <a:r>
              <a:rPr lang="sr-Cyrl-RS" sz="1800" dirty="0"/>
              <a:t>1939. опуномоћени представник у Берлину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sr-Cyrl-RS" sz="1800" dirty="0"/>
              <a:t>1932.  </a:t>
            </a:r>
            <a:r>
              <a:rPr lang="sr-Cyrl-RS" sz="1800" i="1" dirty="0"/>
              <a:t>Повратак Филипа Латиновића </a:t>
            </a:r>
          </a:p>
          <a:p>
            <a:r>
              <a:rPr lang="sr-Cyrl-RS" sz="1800" dirty="0"/>
              <a:t>1933. „Предговор </a:t>
            </a:r>
            <a:r>
              <a:rPr lang="sr-Cyrl-RS" sz="1800" i="1" dirty="0"/>
              <a:t>Подравским мотивима </a:t>
            </a:r>
            <a:r>
              <a:rPr lang="sr-Cyrl-RS" sz="1800" dirty="0"/>
              <a:t>Крсте Хегедушића“ </a:t>
            </a:r>
          </a:p>
          <a:p>
            <a:r>
              <a:rPr lang="sr-Cyrl-RS" sz="1800" dirty="0"/>
              <a:t>1934. с Миланом Богдановићем у Београду покреће часопис </a:t>
            </a:r>
            <a:r>
              <a:rPr lang="sr-Cyrl-RS" sz="1800" i="1" dirty="0"/>
              <a:t>Данас</a:t>
            </a:r>
            <a:r>
              <a:rPr lang="sr-Cyrl-RS" sz="1800" dirty="0"/>
              <a:t>; први сусрет с Ј. Б. Титом</a:t>
            </a:r>
          </a:p>
          <a:p>
            <a:r>
              <a:rPr lang="sr-Cyrl-RS" sz="1800" dirty="0"/>
              <a:t>1936. </a:t>
            </a:r>
            <a:r>
              <a:rPr lang="sr-Cyrl-RS" sz="1800" i="1" dirty="0"/>
              <a:t>Баладе Петрице Керемпуха </a:t>
            </a:r>
          </a:p>
          <a:p>
            <a:r>
              <a:rPr lang="sr-Cyrl-RS" sz="1800" dirty="0"/>
              <a:t>1938. </a:t>
            </a:r>
            <a:r>
              <a:rPr lang="sr-Cyrl-RS" sz="1800" i="1" dirty="0"/>
              <a:t>На рубу памети</a:t>
            </a:r>
            <a:r>
              <a:rPr lang="sr-Cyrl-RS" sz="1800" dirty="0"/>
              <a:t>; </a:t>
            </a:r>
            <a:r>
              <a:rPr lang="sr-Cyrl-RS" sz="1800" i="1" dirty="0"/>
              <a:t>Банкет у Блитви </a:t>
            </a:r>
          </a:p>
          <a:p>
            <a:r>
              <a:rPr lang="sr-Cyrl-RS" sz="1800" dirty="0"/>
              <a:t>1939. с М. Ристићем и другима покреће часопис </a:t>
            </a:r>
            <a:r>
              <a:rPr lang="sr-Cyrl-RS" sz="1800" i="1" dirty="0"/>
              <a:t>Печат 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>
                <a:solidFill>
                  <a:srgbClr val="002060"/>
                </a:solidFill>
              </a:rPr>
              <a:t>Упоредне  биографије 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333BCE-BDD1-44F2-BD6C-89209E660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6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289"/>
    </mc:Choice>
    <mc:Fallback>
      <p:transition spd="slow" advTm="36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1229</TotalTime>
  <Words>2597</Words>
  <Application>Microsoft Office PowerPoint</Application>
  <PresentationFormat>On-screen Show (4:3)</PresentationFormat>
  <Paragraphs>156</Paragraphs>
  <Slides>28</Slides>
  <Notes>1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Georgia</vt:lpstr>
      <vt:lpstr>Wingdings</vt:lpstr>
      <vt:lpstr>Wingdings 2</vt:lpstr>
      <vt:lpstr>Civic</vt:lpstr>
      <vt:lpstr> Андрић  и  Крлежа  у  јужнословенском компаративном контексту</vt:lpstr>
      <vt:lpstr>Писци   епохе</vt:lpstr>
      <vt:lpstr>Упоредне   биографије</vt:lpstr>
      <vt:lpstr>Андрић   и   Крлежа  1912.</vt:lpstr>
      <vt:lpstr>Упоредне   биографије </vt:lpstr>
      <vt:lpstr>Упоредне   биографије</vt:lpstr>
      <vt:lpstr>Упоредне   биографије</vt:lpstr>
      <vt:lpstr>Упоредне   биографије </vt:lpstr>
      <vt:lpstr>Упоредне  биографије </vt:lpstr>
      <vt:lpstr>Упоредне  биографије </vt:lpstr>
      <vt:lpstr>Никола Милошевић, Андрић и Крлежа као антиподи  (1974)</vt:lpstr>
      <vt:lpstr>PowerPoint Presentation</vt:lpstr>
      <vt:lpstr>PowerPoint Presentation</vt:lpstr>
      <vt:lpstr>George Steiner, Tolstoy or Dostoevsky: En Essay in Contrast (1960)</vt:lpstr>
      <vt:lpstr>PowerPoint Presentation</vt:lpstr>
      <vt:lpstr>PowerPoint Presentation</vt:lpstr>
      <vt:lpstr>М. Крлежа, „О стопедесетогодишњици устанка“  (1954)</vt:lpstr>
      <vt:lpstr>И. Андрић, „Његош као трагични јунак косовске мисли“ (1935)</vt:lpstr>
      <vt:lpstr>И. Андрић, „Његош као трагични јунак косовске мисли“ (1935)</vt:lpstr>
      <vt:lpstr>И. Андрић, „Његош као трагични јунак косовске мисли“ (1935)</vt:lpstr>
      <vt:lpstr>М. Крлежа, „О стопедесетогодишњици устанка“   (1954)</vt:lpstr>
      <vt:lpstr>М. Крлежа, „О стопедесетогодишњици устанка“   (1954)</vt:lpstr>
      <vt:lpstr>М. Крлежа, „О стопедесетогодишњици устанка“   (1954)</vt:lpstr>
      <vt:lpstr>И. Андрић, „Његош као трагични јунак косовске мисли“ (1935)</vt:lpstr>
      <vt:lpstr>И. Андрић, „Његош као трагични јунак косовске мисли“ (1935)</vt:lpstr>
      <vt:lpstr>М. Крлежа, „О стопедесетогодишњици устанка“   (1954)</vt:lpstr>
      <vt:lpstr>Иво Андрић  и  Мирослав Крлежа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Андрић  и  Крлежа:  јужнословенски компаративни контекст</dc:title>
  <dc:creator>Windows HD</dc:creator>
  <cp:lastModifiedBy>PC</cp:lastModifiedBy>
  <cp:revision>53</cp:revision>
  <dcterms:created xsi:type="dcterms:W3CDTF">2016-02-16T14:31:35Z</dcterms:created>
  <dcterms:modified xsi:type="dcterms:W3CDTF">2025-06-19T18:56:19Z</dcterms:modified>
</cp:coreProperties>
</file>